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handoutMasters/handoutMaster1.xml" ContentType="application/vnd.openxmlformats-officedocument.presentationml.handoutMaster+xml"/>
  <Override PartName="/ppt/media/image1.svg" ContentType="image/svg+xml"/>
  <Override PartName="/ppt/media/image2.svg" ContentType="image/svg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10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3"/>
    <p:sldMasterId id="2147483652" r:id="rId4"/>
    <p:sldMasterId id="2147483654" r:id="rId5"/>
    <p:sldMasterId id="2147483656" r:id="rId6"/>
    <p:sldMasterId id="2147483658" r:id="rId7"/>
    <p:sldMasterId id="2147483673" r:id="rId8"/>
    <p:sldMasterId id="2147483675" r:id="rId9"/>
  </p:sldMasterIdLst>
  <p:notesMasterIdLst>
    <p:notesMasterId r:id="rId163"/>
  </p:notesMasterIdLst>
  <p:handoutMasterIdLst>
    <p:handoutMasterId r:id="rId164"/>
  </p:handoutMasterIdLst>
  <p:sldIdLst>
    <p:sldId id="462" r:id="rId10"/>
    <p:sldId id="463" r:id="rId11"/>
    <p:sldId id="467" r:id="rId12"/>
    <p:sldId id="642" r:id="rId13"/>
    <p:sldId id="643" r:id="rId14"/>
    <p:sldId id="644" r:id="rId15"/>
    <p:sldId id="645" r:id="rId16"/>
    <p:sldId id="472" r:id="rId17"/>
    <p:sldId id="646" r:id="rId18"/>
    <p:sldId id="647" r:id="rId19"/>
    <p:sldId id="648" r:id="rId20"/>
    <p:sldId id="649" r:id="rId21"/>
    <p:sldId id="650" r:id="rId22"/>
    <p:sldId id="659" r:id="rId23"/>
    <p:sldId id="660" r:id="rId24"/>
    <p:sldId id="661" r:id="rId25"/>
    <p:sldId id="663" r:id="rId26"/>
    <p:sldId id="662" r:id="rId27"/>
    <p:sldId id="664" r:id="rId28"/>
    <p:sldId id="665" r:id="rId29"/>
    <p:sldId id="666" r:id="rId30"/>
    <p:sldId id="667" r:id="rId31"/>
    <p:sldId id="668" r:id="rId32"/>
    <p:sldId id="669" r:id="rId33"/>
    <p:sldId id="670" r:id="rId34"/>
    <p:sldId id="671" r:id="rId35"/>
    <p:sldId id="672" r:id="rId36"/>
    <p:sldId id="673" r:id="rId37"/>
    <p:sldId id="674" r:id="rId38"/>
    <p:sldId id="675" r:id="rId39"/>
    <p:sldId id="676" r:id="rId40"/>
    <p:sldId id="677" r:id="rId41"/>
    <p:sldId id="678" r:id="rId42"/>
    <p:sldId id="679" r:id="rId43"/>
    <p:sldId id="680" r:id="rId44"/>
    <p:sldId id="681" r:id="rId45"/>
    <p:sldId id="682" r:id="rId46"/>
    <p:sldId id="684" r:id="rId47"/>
    <p:sldId id="685" r:id="rId48"/>
    <p:sldId id="686" r:id="rId49"/>
    <p:sldId id="683" r:id="rId50"/>
    <p:sldId id="687" r:id="rId51"/>
    <p:sldId id="688" r:id="rId52"/>
    <p:sldId id="689" r:id="rId53"/>
    <p:sldId id="690" r:id="rId54"/>
    <p:sldId id="691" r:id="rId55"/>
    <p:sldId id="692" r:id="rId56"/>
    <p:sldId id="693" r:id="rId57"/>
    <p:sldId id="694" r:id="rId58"/>
    <p:sldId id="695" r:id="rId59"/>
    <p:sldId id="696" r:id="rId60"/>
    <p:sldId id="697" r:id="rId61"/>
    <p:sldId id="698" r:id="rId62"/>
    <p:sldId id="699" r:id="rId63"/>
    <p:sldId id="700" r:id="rId64"/>
    <p:sldId id="701" r:id="rId65"/>
    <p:sldId id="702" r:id="rId66"/>
    <p:sldId id="703" r:id="rId67"/>
    <p:sldId id="704" r:id="rId68"/>
    <p:sldId id="705" r:id="rId69"/>
    <p:sldId id="706" r:id="rId70"/>
    <p:sldId id="707" r:id="rId71"/>
    <p:sldId id="708" r:id="rId72"/>
    <p:sldId id="709" r:id="rId73"/>
    <p:sldId id="710" r:id="rId74"/>
    <p:sldId id="711" r:id="rId75"/>
    <p:sldId id="712" r:id="rId76"/>
    <p:sldId id="713" r:id="rId77"/>
    <p:sldId id="714" r:id="rId78"/>
    <p:sldId id="716" r:id="rId79"/>
    <p:sldId id="717" r:id="rId80"/>
    <p:sldId id="718" r:id="rId81"/>
    <p:sldId id="720" r:id="rId82"/>
    <p:sldId id="721" r:id="rId83"/>
    <p:sldId id="722" r:id="rId84"/>
    <p:sldId id="723" r:id="rId85"/>
    <p:sldId id="724" r:id="rId86"/>
    <p:sldId id="725" r:id="rId87"/>
    <p:sldId id="726" r:id="rId88"/>
    <p:sldId id="727" r:id="rId89"/>
    <p:sldId id="728" r:id="rId90"/>
    <p:sldId id="729" r:id="rId91"/>
    <p:sldId id="730" r:id="rId92"/>
    <p:sldId id="731" r:id="rId93"/>
    <p:sldId id="732" r:id="rId94"/>
    <p:sldId id="733" r:id="rId95"/>
    <p:sldId id="734" r:id="rId96"/>
    <p:sldId id="735" r:id="rId97"/>
    <p:sldId id="736" r:id="rId98"/>
    <p:sldId id="737" r:id="rId99"/>
    <p:sldId id="738" r:id="rId100"/>
    <p:sldId id="739" r:id="rId101"/>
    <p:sldId id="740" r:id="rId102"/>
    <p:sldId id="741" r:id="rId103"/>
    <p:sldId id="742" r:id="rId104"/>
    <p:sldId id="743" r:id="rId105"/>
    <p:sldId id="744" r:id="rId106"/>
    <p:sldId id="745" r:id="rId107"/>
    <p:sldId id="746" r:id="rId108"/>
    <p:sldId id="747" r:id="rId109"/>
    <p:sldId id="748" r:id="rId110"/>
    <p:sldId id="749" r:id="rId111"/>
    <p:sldId id="750" r:id="rId112"/>
    <p:sldId id="751" r:id="rId113"/>
    <p:sldId id="752" r:id="rId114"/>
    <p:sldId id="753" r:id="rId115"/>
    <p:sldId id="754" r:id="rId116"/>
    <p:sldId id="755" r:id="rId117"/>
    <p:sldId id="756" r:id="rId118"/>
    <p:sldId id="757" r:id="rId119"/>
    <p:sldId id="758" r:id="rId120"/>
    <p:sldId id="759" r:id="rId121"/>
    <p:sldId id="760" r:id="rId122"/>
    <p:sldId id="761" r:id="rId123"/>
    <p:sldId id="762" r:id="rId124"/>
    <p:sldId id="763" r:id="rId125"/>
    <p:sldId id="764" r:id="rId126"/>
    <p:sldId id="765" r:id="rId127"/>
    <p:sldId id="766" r:id="rId128"/>
    <p:sldId id="767" r:id="rId129"/>
    <p:sldId id="768" r:id="rId130"/>
    <p:sldId id="769" r:id="rId131"/>
    <p:sldId id="770" r:id="rId132"/>
    <p:sldId id="771" r:id="rId133"/>
    <p:sldId id="772" r:id="rId134"/>
    <p:sldId id="773" r:id="rId135"/>
    <p:sldId id="774" r:id="rId136"/>
    <p:sldId id="775" r:id="rId137"/>
    <p:sldId id="776" r:id="rId138"/>
    <p:sldId id="777" r:id="rId139"/>
    <p:sldId id="778" r:id="rId140"/>
    <p:sldId id="779" r:id="rId141"/>
    <p:sldId id="780" r:id="rId142"/>
    <p:sldId id="781" r:id="rId143"/>
    <p:sldId id="782" r:id="rId144"/>
    <p:sldId id="783" r:id="rId145"/>
    <p:sldId id="784" r:id="rId146"/>
    <p:sldId id="785" r:id="rId147"/>
    <p:sldId id="786" r:id="rId148"/>
    <p:sldId id="787" r:id="rId149"/>
    <p:sldId id="788" r:id="rId150"/>
    <p:sldId id="789" r:id="rId151"/>
    <p:sldId id="790" r:id="rId152"/>
    <p:sldId id="791" r:id="rId153"/>
    <p:sldId id="792" r:id="rId154"/>
    <p:sldId id="793" r:id="rId155"/>
    <p:sldId id="794" r:id="rId156"/>
    <p:sldId id="795" r:id="rId157"/>
    <p:sldId id="796" r:id="rId158"/>
    <p:sldId id="797" r:id="rId159"/>
    <p:sldId id="798" r:id="rId160"/>
    <p:sldId id="799" r:id="rId161"/>
    <p:sldId id="800" r:id="rId16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fengtao li" initials="fl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E4"/>
    <a:srgbClr val="49504F"/>
    <a:srgbClr val="AD2B26"/>
    <a:srgbClr val="B70006"/>
    <a:srgbClr val="919191"/>
    <a:srgbClr val="333333"/>
    <a:srgbClr val="FFFFFF"/>
    <a:srgbClr val="B60206"/>
    <a:srgbClr val="D9D9D9"/>
    <a:srgbClr val="51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450" autoAdjust="0"/>
    <p:restoredTop sz="95306" autoAdjust="0"/>
  </p:normalViewPr>
  <p:slideViewPr>
    <p:cSldViewPr snapToGrid="0">
      <p:cViewPr varScale="1">
        <p:scale>
          <a:sx n="91" d="100"/>
          <a:sy n="91" d="100"/>
        </p:scale>
        <p:origin x="195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3416" y="19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9" Type="http://schemas.openxmlformats.org/officeDocument/2006/relationships/slide" Target="slides/slide90.xml"/><Relationship Id="rId98" Type="http://schemas.openxmlformats.org/officeDocument/2006/relationships/slide" Target="slides/slide89.xml"/><Relationship Id="rId97" Type="http://schemas.openxmlformats.org/officeDocument/2006/relationships/slide" Target="slides/slide88.xml"/><Relationship Id="rId96" Type="http://schemas.openxmlformats.org/officeDocument/2006/relationships/slide" Target="slides/slide87.xml"/><Relationship Id="rId95" Type="http://schemas.openxmlformats.org/officeDocument/2006/relationships/slide" Target="slides/slide86.xml"/><Relationship Id="rId94" Type="http://schemas.openxmlformats.org/officeDocument/2006/relationships/slide" Target="slides/slide85.xml"/><Relationship Id="rId93" Type="http://schemas.openxmlformats.org/officeDocument/2006/relationships/slide" Target="slides/slide84.xml"/><Relationship Id="rId92" Type="http://schemas.openxmlformats.org/officeDocument/2006/relationships/slide" Target="slides/slide83.xml"/><Relationship Id="rId91" Type="http://schemas.openxmlformats.org/officeDocument/2006/relationships/slide" Target="slides/slide82.xml"/><Relationship Id="rId90" Type="http://schemas.openxmlformats.org/officeDocument/2006/relationships/slide" Target="slides/slide81.xml"/><Relationship Id="rId9" Type="http://schemas.openxmlformats.org/officeDocument/2006/relationships/slideMaster" Target="slideMasters/slideMaster8.xml"/><Relationship Id="rId89" Type="http://schemas.openxmlformats.org/officeDocument/2006/relationships/slide" Target="slides/slide80.xml"/><Relationship Id="rId88" Type="http://schemas.openxmlformats.org/officeDocument/2006/relationships/slide" Target="slides/slide79.xml"/><Relationship Id="rId87" Type="http://schemas.openxmlformats.org/officeDocument/2006/relationships/slide" Target="slides/slide78.xml"/><Relationship Id="rId86" Type="http://schemas.openxmlformats.org/officeDocument/2006/relationships/slide" Target="slides/slide77.xml"/><Relationship Id="rId85" Type="http://schemas.openxmlformats.org/officeDocument/2006/relationships/slide" Target="slides/slide76.xml"/><Relationship Id="rId84" Type="http://schemas.openxmlformats.org/officeDocument/2006/relationships/slide" Target="slides/slide75.xml"/><Relationship Id="rId83" Type="http://schemas.openxmlformats.org/officeDocument/2006/relationships/slide" Target="slides/slide74.xml"/><Relationship Id="rId82" Type="http://schemas.openxmlformats.org/officeDocument/2006/relationships/slide" Target="slides/slide73.xml"/><Relationship Id="rId81" Type="http://schemas.openxmlformats.org/officeDocument/2006/relationships/slide" Target="slides/slide72.xml"/><Relationship Id="rId80" Type="http://schemas.openxmlformats.org/officeDocument/2006/relationships/slide" Target="slides/slide71.xml"/><Relationship Id="rId8" Type="http://schemas.openxmlformats.org/officeDocument/2006/relationships/slideMaster" Target="slideMasters/slideMaster7.xml"/><Relationship Id="rId79" Type="http://schemas.openxmlformats.org/officeDocument/2006/relationships/slide" Target="slides/slide70.xml"/><Relationship Id="rId78" Type="http://schemas.openxmlformats.org/officeDocument/2006/relationships/slide" Target="slides/slide69.xml"/><Relationship Id="rId77" Type="http://schemas.openxmlformats.org/officeDocument/2006/relationships/slide" Target="slides/slide68.xml"/><Relationship Id="rId76" Type="http://schemas.openxmlformats.org/officeDocument/2006/relationships/slide" Target="slides/slide67.xml"/><Relationship Id="rId75" Type="http://schemas.openxmlformats.org/officeDocument/2006/relationships/slide" Target="slides/slide66.xml"/><Relationship Id="rId74" Type="http://schemas.openxmlformats.org/officeDocument/2006/relationships/slide" Target="slides/slide65.xml"/><Relationship Id="rId73" Type="http://schemas.openxmlformats.org/officeDocument/2006/relationships/slide" Target="slides/slide64.xml"/><Relationship Id="rId72" Type="http://schemas.openxmlformats.org/officeDocument/2006/relationships/slide" Target="slides/slide63.xml"/><Relationship Id="rId71" Type="http://schemas.openxmlformats.org/officeDocument/2006/relationships/slide" Target="slides/slide62.xml"/><Relationship Id="rId70" Type="http://schemas.openxmlformats.org/officeDocument/2006/relationships/slide" Target="slides/slide61.xml"/><Relationship Id="rId7" Type="http://schemas.openxmlformats.org/officeDocument/2006/relationships/slideMaster" Target="slideMasters/slideMaster6.xml"/><Relationship Id="rId69" Type="http://schemas.openxmlformats.org/officeDocument/2006/relationships/slide" Target="slides/slide60.xml"/><Relationship Id="rId68" Type="http://schemas.openxmlformats.org/officeDocument/2006/relationships/slide" Target="slides/slide59.xml"/><Relationship Id="rId67" Type="http://schemas.openxmlformats.org/officeDocument/2006/relationships/slide" Target="slides/slide58.xml"/><Relationship Id="rId66" Type="http://schemas.openxmlformats.org/officeDocument/2006/relationships/slide" Target="slides/slide57.xml"/><Relationship Id="rId65" Type="http://schemas.openxmlformats.org/officeDocument/2006/relationships/slide" Target="slides/slide56.xml"/><Relationship Id="rId64" Type="http://schemas.openxmlformats.org/officeDocument/2006/relationships/slide" Target="slides/slide55.xml"/><Relationship Id="rId63" Type="http://schemas.openxmlformats.org/officeDocument/2006/relationships/slide" Target="slides/slide54.xml"/><Relationship Id="rId62" Type="http://schemas.openxmlformats.org/officeDocument/2006/relationships/slide" Target="slides/slide53.xml"/><Relationship Id="rId61" Type="http://schemas.openxmlformats.org/officeDocument/2006/relationships/slide" Target="slides/slide52.xml"/><Relationship Id="rId60" Type="http://schemas.openxmlformats.org/officeDocument/2006/relationships/slide" Target="slides/slide51.xml"/><Relationship Id="rId6" Type="http://schemas.openxmlformats.org/officeDocument/2006/relationships/slideMaster" Target="slideMasters/slideMaster5.xml"/><Relationship Id="rId59" Type="http://schemas.openxmlformats.org/officeDocument/2006/relationships/slide" Target="slides/slide50.xml"/><Relationship Id="rId58" Type="http://schemas.openxmlformats.org/officeDocument/2006/relationships/slide" Target="slides/slide49.xml"/><Relationship Id="rId57" Type="http://schemas.openxmlformats.org/officeDocument/2006/relationships/slide" Target="slides/slide48.xml"/><Relationship Id="rId56" Type="http://schemas.openxmlformats.org/officeDocument/2006/relationships/slide" Target="slides/slide47.xml"/><Relationship Id="rId55" Type="http://schemas.openxmlformats.org/officeDocument/2006/relationships/slide" Target="slides/slide46.xml"/><Relationship Id="rId54" Type="http://schemas.openxmlformats.org/officeDocument/2006/relationships/slide" Target="slides/slide45.xml"/><Relationship Id="rId53" Type="http://schemas.openxmlformats.org/officeDocument/2006/relationships/slide" Target="slides/slide44.xml"/><Relationship Id="rId52" Type="http://schemas.openxmlformats.org/officeDocument/2006/relationships/slide" Target="slides/slide43.xml"/><Relationship Id="rId51" Type="http://schemas.openxmlformats.org/officeDocument/2006/relationships/slide" Target="slides/slide42.xml"/><Relationship Id="rId50" Type="http://schemas.openxmlformats.org/officeDocument/2006/relationships/slide" Target="slides/slide41.xml"/><Relationship Id="rId5" Type="http://schemas.openxmlformats.org/officeDocument/2006/relationships/slideMaster" Target="slideMasters/slideMaster4.xml"/><Relationship Id="rId49" Type="http://schemas.openxmlformats.org/officeDocument/2006/relationships/slide" Target="slides/slide40.xml"/><Relationship Id="rId48" Type="http://schemas.openxmlformats.org/officeDocument/2006/relationships/slide" Target="slides/slide39.xml"/><Relationship Id="rId47" Type="http://schemas.openxmlformats.org/officeDocument/2006/relationships/slide" Target="slides/slide38.xml"/><Relationship Id="rId46" Type="http://schemas.openxmlformats.org/officeDocument/2006/relationships/slide" Target="slides/slide37.xml"/><Relationship Id="rId45" Type="http://schemas.openxmlformats.org/officeDocument/2006/relationships/slide" Target="slides/slide36.xml"/><Relationship Id="rId44" Type="http://schemas.openxmlformats.org/officeDocument/2006/relationships/slide" Target="slides/slide35.xml"/><Relationship Id="rId43" Type="http://schemas.openxmlformats.org/officeDocument/2006/relationships/slide" Target="slides/slide34.xml"/><Relationship Id="rId42" Type="http://schemas.openxmlformats.org/officeDocument/2006/relationships/slide" Target="slides/slide33.xml"/><Relationship Id="rId41" Type="http://schemas.openxmlformats.org/officeDocument/2006/relationships/slide" Target="slides/slide32.xml"/><Relationship Id="rId40" Type="http://schemas.openxmlformats.org/officeDocument/2006/relationships/slide" Target="slides/slide31.xml"/><Relationship Id="rId4" Type="http://schemas.openxmlformats.org/officeDocument/2006/relationships/slideMaster" Target="slideMasters/slideMaster3.xml"/><Relationship Id="rId39" Type="http://schemas.openxmlformats.org/officeDocument/2006/relationships/slide" Target="slides/slide30.xml"/><Relationship Id="rId38" Type="http://schemas.openxmlformats.org/officeDocument/2006/relationships/slide" Target="slides/slide29.xml"/><Relationship Id="rId37" Type="http://schemas.openxmlformats.org/officeDocument/2006/relationships/slide" Target="slides/slide28.xml"/><Relationship Id="rId36" Type="http://schemas.openxmlformats.org/officeDocument/2006/relationships/slide" Target="slides/slide27.xml"/><Relationship Id="rId35" Type="http://schemas.openxmlformats.org/officeDocument/2006/relationships/slide" Target="slides/slide26.xml"/><Relationship Id="rId34" Type="http://schemas.openxmlformats.org/officeDocument/2006/relationships/slide" Target="slides/slide25.xml"/><Relationship Id="rId33" Type="http://schemas.openxmlformats.org/officeDocument/2006/relationships/slide" Target="slides/slide24.xml"/><Relationship Id="rId32" Type="http://schemas.openxmlformats.org/officeDocument/2006/relationships/slide" Target="slides/slide23.xml"/><Relationship Id="rId31" Type="http://schemas.openxmlformats.org/officeDocument/2006/relationships/slide" Target="slides/slide22.xml"/><Relationship Id="rId30" Type="http://schemas.openxmlformats.org/officeDocument/2006/relationships/slide" Target="slides/slide21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0.xml"/><Relationship Id="rId28" Type="http://schemas.openxmlformats.org/officeDocument/2006/relationships/slide" Target="slides/slide19.xml"/><Relationship Id="rId27" Type="http://schemas.openxmlformats.org/officeDocument/2006/relationships/slide" Target="slides/slide18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slide" Target="slides/slide9.xml"/><Relationship Id="rId17" Type="http://schemas.openxmlformats.org/officeDocument/2006/relationships/slide" Target="slides/slide8.xml"/><Relationship Id="rId168" Type="http://schemas.openxmlformats.org/officeDocument/2006/relationships/commentAuthors" Target="commentAuthors.xml"/><Relationship Id="rId167" Type="http://schemas.openxmlformats.org/officeDocument/2006/relationships/tableStyles" Target="tableStyles.xml"/><Relationship Id="rId166" Type="http://schemas.openxmlformats.org/officeDocument/2006/relationships/viewProps" Target="viewProps.xml"/><Relationship Id="rId165" Type="http://schemas.openxmlformats.org/officeDocument/2006/relationships/presProps" Target="presProps.xml"/><Relationship Id="rId164" Type="http://schemas.openxmlformats.org/officeDocument/2006/relationships/handoutMaster" Target="handoutMasters/handoutMaster1.xml"/><Relationship Id="rId163" Type="http://schemas.openxmlformats.org/officeDocument/2006/relationships/notesMaster" Target="notesMasters/notesMaster1.xml"/><Relationship Id="rId162" Type="http://schemas.openxmlformats.org/officeDocument/2006/relationships/slide" Target="slides/slide153.xml"/><Relationship Id="rId161" Type="http://schemas.openxmlformats.org/officeDocument/2006/relationships/slide" Target="slides/slide152.xml"/><Relationship Id="rId160" Type="http://schemas.openxmlformats.org/officeDocument/2006/relationships/slide" Target="slides/slide151.xml"/><Relationship Id="rId16" Type="http://schemas.openxmlformats.org/officeDocument/2006/relationships/slide" Target="slides/slide7.xml"/><Relationship Id="rId159" Type="http://schemas.openxmlformats.org/officeDocument/2006/relationships/slide" Target="slides/slide150.xml"/><Relationship Id="rId158" Type="http://schemas.openxmlformats.org/officeDocument/2006/relationships/slide" Target="slides/slide149.xml"/><Relationship Id="rId157" Type="http://schemas.openxmlformats.org/officeDocument/2006/relationships/slide" Target="slides/slide148.xml"/><Relationship Id="rId156" Type="http://schemas.openxmlformats.org/officeDocument/2006/relationships/slide" Target="slides/slide147.xml"/><Relationship Id="rId155" Type="http://schemas.openxmlformats.org/officeDocument/2006/relationships/slide" Target="slides/slide146.xml"/><Relationship Id="rId154" Type="http://schemas.openxmlformats.org/officeDocument/2006/relationships/slide" Target="slides/slide145.xml"/><Relationship Id="rId153" Type="http://schemas.openxmlformats.org/officeDocument/2006/relationships/slide" Target="slides/slide144.xml"/><Relationship Id="rId152" Type="http://schemas.openxmlformats.org/officeDocument/2006/relationships/slide" Target="slides/slide143.xml"/><Relationship Id="rId151" Type="http://schemas.openxmlformats.org/officeDocument/2006/relationships/slide" Target="slides/slide142.xml"/><Relationship Id="rId150" Type="http://schemas.openxmlformats.org/officeDocument/2006/relationships/slide" Target="slides/slide141.xml"/><Relationship Id="rId15" Type="http://schemas.openxmlformats.org/officeDocument/2006/relationships/slide" Target="slides/slide6.xml"/><Relationship Id="rId149" Type="http://schemas.openxmlformats.org/officeDocument/2006/relationships/slide" Target="slides/slide140.xml"/><Relationship Id="rId148" Type="http://schemas.openxmlformats.org/officeDocument/2006/relationships/slide" Target="slides/slide139.xml"/><Relationship Id="rId147" Type="http://schemas.openxmlformats.org/officeDocument/2006/relationships/slide" Target="slides/slide138.xml"/><Relationship Id="rId146" Type="http://schemas.openxmlformats.org/officeDocument/2006/relationships/slide" Target="slides/slide137.xml"/><Relationship Id="rId145" Type="http://schemas.openxmlformats.org/officeDocument/2006/relationships/slide" Target="slides/slide136.xml"/><Relationship Id="rId144" Type="http://schemas.openxmlformats.org/officeDocument/2006/relationships/slide" Target="slides/slide135.xml"/><Relationship Id="rId143" Type="http://schemas.openxmlformats.org/officeDocument/2006/relationships/slide" Target="slides/slide134.xml"/><Relationship Id="rId142" Type="http://schemas.openxmlformats.org/officeDocument/2006/relationships/slide" Target="slides/slide133.xml"/><Relationship Id="rId141" Type="http://schemas.openxmlformats.org/officeDocument/2006/relationships/slide" Target="slides/slide132.xml"/><Relationship Id="rId140" Type="http://schemas.openxmlformats.org/officeDocument/2006/relationships/slide" Target="slides/slide131.xml"/><Relationship Id="rId14" Type="http://schemas.openxmlformats.org/officeDocument/2006/relationships/slide" Target="slides/slide5.xml"/><Relationship Id="rId139" Type="http://schemas.openxmlformats.org/officeDocument/2006/relationships/slide" Target="slides/slide130.xml"/><Relationship Id="rId138" Type="http://schemas.openxmlformats.org/officeDocument/2006/relationships/slide" Target="slides/slide129.xml"/><Relationship Id="rId137" Type="http://schemas.openxmlformats.org/officeDocument/2006/relationships/slide" Target="slides/slide128.xml"/><Relationship Id="rId136" Type="http://schemas.openxmlformats.org/officeDocument/2006/relationships/slide" Target="slides/slide127.xml"/><Relationship Id="rId135" Type="http://schemas.openxmlformats.org/officeDocument/2006/relationships/slide" Target="slides/slide126.xml"/><Relationship Id="rId134" Type="http://schemas.openxmlformats.org/officeDocument/2006/relationships/slide" Target="slides/slide125.xml"/><Relationship Id="rId133" Type="http://schemas.openxmlformats.org/officeDocument/2006/relationships/slide" Target="slides/slide124.xml"/><Relationship Id="rId132" Type="http://schemas.openxmlformats.org/officeDocument/2006/relationships/slide" Target="slides/slide123.xml"/><Relationship Id="rId131" Type="http://schemas.openxmlformats.org/officeDocument/2006/relationships/slide" Target="slides/slide122.xml"/><Relationship Id="rId130" Type="http://schemas.openxmlformats.org/officeDocument/2006/relationships/slide" Target="slides/slide121.xml"/><Relationship Id="rId13" Type="http://schemas.openxmlformats.org/officeDocument/2006/relationships/slide" Target="slides/slide4.xml"/><Relationship Id="rId129" Type="http://schemas.openxmlformats.org/officeDocument/2006/relationships/slide" Target="slides/slide120.xml"/><Relationship Id="rId128" Type="http://schemas.openxmlformats.org/officeDocument/2006/relationships/slide" Target="slides/slide119.xml"/><Relationship Id="rId127" Type="http://schemas.openxmlformats.org/officeDocument/2006/relationships/slide" Target="slides/slide118.xml"/><Relationship Id="rId126" Type="http://schemas.openxmlformats.org/officeDocument/2006/relationships/slide" Target="slides/slide117.xml"/><Relationship Id="rId125" Type="http://schemas.openxmlformats.org/officeDocument/2006/relationships/slide" Target="slides/slide116.xml"/><Relationship Id="rId124" Type="http://schemas.openxmlformats.org/officeDocument/2006/relationships/slide" Target="slides/slide115.xml"/><Relationship Id="rId123" Type="http://schemas.openxmlformats.org/officeDocument/2006/relationships/slide" Target="slides/slide114.xml"/><Relationship Id="rId122" Type="http://schemas.openxmlformats.org/officeDocument/2006/relationships/slide" Target="slides/slide113.xml"/><Relationship Id="rId121" Type="http://schemas.openxmlformats.org/officeDocument/2006/relationships/slide" Target="slides/slide112.xml"/><Relationship Id="rId120" Type="http://schemas.openxmlformats.org/officeDocument/2006/relationships/slide" Target="slides/slide111.xml"/><Relationship Id="rId12" Type="http://schemas.openxmlformats.org/officeDocument/2006/relationships/slide" Target="slides/slide3.xml"/><Relationship Id="rId119" Type="http://schemas.openxmlformats.org/officeDocument/2006/relationships/slide" Target="slides/slide110.xml"/><Relationship Id="rId118" Type="http://schemas.openxmlformats.org/officeDocument/2006/relationships/slide" Target="slides/slide109.xml"/><Relationship Id="rId117" Type="http://schemas.openxmlformats.org/officeDocument/2006/relationships/slide" Target="slides/slide108.xml"/><Relationship Id="rId116" Type="http://schemas.openxmlformats.org/officeDocument/2006/relationships/slide" Target="slides/slide107.xml"/><Relationship Id="rId115" Type="http://schemas.openxmlformats.org/officeDocument/2006/relationships/slide" Target="slides/slide106.xml"/><Relationship Id="rId114" Type="http://schemas.openxmlformats.org/officeDocument/2006/relationships/slide" Target="slides/slide105.xml"/><Relationship Id="rId113" Type="http://schemas.openxmlformats.org/officeDocument/2006/relationships/slide" Target="slides/slide104.xml"/><Relationship Id="rId112" Type="http://schemas.openxmlformats.org/officeDocument/2006/relationships/slide" Target="slides/slide103.xml"/><Relationship Id="rId111" Type="http://schemas.openxmlformats.org/officeDocument/2006/relationships/slide" Target="slides/slide102.xml"/><Relationship Id="rId110" Type="http://schemas.openxmlformats.org/officeDocument/2006/relationships/slide" Target="slides/slide101.xml"/><Relationship Id="rId11" Type="http://schemas.openxmlformats.org/officeDocument/2006/relationships/slide" Target="slides/slide2.xml"/><Relationship Id="rId109" Type="http://schemas.openxmlformats.org/officeDocument/2006/relationships/slide" Target="slides/slide100.xml"/><Relationship Id="rId108" Type="http://schemas.openxmlformats.org/officeDocument/2006/relationships/slide" Target="slides/slide99.xml"/><Relationship Id="rId107" Type="http://schemas.openxmlformats.org/officeDocument/2006/relationships/slide" Target="slides/slide98.xml"/><Relationship Id="rId106" Type="http://schemas.openxmlformats.org/officeDocument/2006/relationships/slide" Target="slides/slide97.xml"/><Relationship Id="rId105" Type="http://schemas.openxmlformats.org/officeDocument/2006/relationships/slide" Target="slides/slide96.xml"/><Relationship Id="rId104" Type="http://schemas.openxmlformats.org/officeDocument/2006/relationships/slide" Target="slides/slide95.xml"/><Relationship Id="rId103" Type="http://schemas.openxmlformats.org/officeDocument/2006/relationships/slide" Target="slides/slide94.xml"/><Relationship Id="rId102" Type="http://schemas.openxmlformats.org/officeDocument/2006/relationships/slide" Target="slides/slide93.xml"/><Relationship Id="rId101" Type="http://schemas.openxmlformats.org/officeDocument/2006/relationships/slide" Target="slides/slide92.xml"/><Relationship Id="rId100" Type="http://schemas.openxmlformats.org/officeDocument/2006/relationships/slide" Target="slides/slide91.xml"/><Relationship Id="rId10" Type="http://schemas.openxmlformats.org/officeDocument/2006/relationships/slide" Target="slides/slid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3DFD10-C36A-A44C-AC52-E91D9A58CF7E}" type="datetimeFigureOut">
              <a:rPr kumimoji="1" lang="zh-CN" altLang="en-US" smtClean="0"/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F0B397-CD8F-1C4C-97BB-ADF18DDD1C00}" type="slidenum">
              <a:rPr kumimoji="1" lang="zh-CN" altLang="en-US" smtClean="0"/>
            </a:fld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EE7ACF5-0677-4CC5-89ED-AE83D3F5859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C63F50-FC71-46DD-9BDC-11F985EF414C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6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8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版式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838200" y="2244725"/>
            <a:ext cx="10541000" cy="1158875"/>
          </a:xfrm>
          <a:prstGeom prst="rect">
            <a:avLst/>
          </a:prstGeom>
        </p:spPr>
        <p:txBody>
          <a:bodyPr anchor="ctr"/>
          <a:lstStyle>
            <a:lvl1pPr>
              <a:defRPr sz="7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主标题</a:t>
            </a:r>
            <a:endParaRPr kumimoji="1" lang="zh-CN" altLang="en-US" dirty="0"/>
          </a:p>
        </p:txBody>
      </p:sp>
      <p:sp>
        <p:nvSpPr>
          <p:cNvPr id="3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838200" y="3454401"/>
            <a:ext cx="10540999" cy="630237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2400" b="0" i="0">
                <a:solidFill>
                  <a:schemeClr val="tx1">
                    <a:lumMod val="65000"/>
                    <a:lumOff val="3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</a:lstStyle>
          <a:p>
            <a:pPr lvl="0"/>
            <a:r>
              <a:rPr kumimoji="1" lang="zh-CN" altLang="en-US" dirty="0"/>
              <a:t>副标题内容，如若没有可以删除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束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0081"/>
            <a:ext cx="9845675" cy="4871439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（数字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9349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正文内容+项目编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94509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由发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案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案例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案例标题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此为案例内容，字体不可改，阿里巴巴普惠体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学习目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4866958" y="1087755"/>
            <a:ext cx="6298881" cy="4855845"/>
          </a:xfrm>
          <a:prstGeom prst="rect">
            <a:avLst/>
          </a:prstGeom>
        </p:spPr>
        <p:txBody>
          <a:bodyPr anchor="ctr"/>
          <a:lstStyle>
            <a:lvl1pPr>
              <a:lnSpc>
                <a:spcPct val="200000"/>
              </a:lnSpc>
              <a:buFont typeface="+mj-lt"/>
              <a:buAutoNum type="arabicPeriod"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练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b="1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grpSp>
        <p:nvGrpSpPr>
          <p:cNvPr id="6" name="组合 5"/>
          <p:cNvGrpSpPr/>
          <p:nvPr userDrawn="1"/>
        </p:nvGrpSpPr>
        <p:grpSpPr>
          <a:xfrm>
            <a:off x="806306" y="968974"/>
            <a:ext cx="1228476" cy="528956"/>
            <a:chOff x="852891" y="1026849"/>
            <a:chExt cx="1228476" cy="528956"/>
          </a:xfrm>
        </p:grpSpPr>
        <p:sp>
          <p:nvSpPr>
            <p:cNvPr id="7" name="矩形 6"/>
            <p:cNvSpPr/>
            <p:nvPr/>
          </p:nvSpPr>
          <p:spPr>
            <a:xfrm>
              <a:off x="1047050" y="1144435"/>
              <a:ext cx="1000826" cy="376390"/>
            </a:xfrm>
            <a:prstGeom prst="rect">
              <a:avLst/>
            </a:prstGeom>
            <a:noFill/>
            <a:ln w="127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" name="六边形 7"/>
            <p:cNvSpPr/>
            <p:nvPr/>
          </p:nvSpPr>
          <p:spPr>
            <a:xfrm rot="5400000">
              <a:off x="821086" y="1126435"/>
              <a:ext cx="461175" cy="397565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pic>
          <p:nvPicPr>
            <p:cNvPr id="9" name="图形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946208" y="1217543"/>
              <a:ext cx="201682" cy="201682"/>
            </a:xfrm>
            <a:prstGeom prst="rect">
              <a:avLst/>
            </a:prstGeom>
          </p:spPr>
        </p:pic>
        <p:sp>
          <p:nvSpPr>
            <p:cNvPr id="10" name="TextBox 2"/>
            <p:cNvSpPr txBox="1">
              <a:spLocks noChangeArrowheads="1"/>
            </p:cNvSpPr>
            <p:nvPr/>
          </p:nvSpPr>
          <p:spPr bwMode="auto">
            <a:xfrm>
              <a:off x="1306172" y="1026849"/>
              <a:ext cx="775195" cy="51084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defPPr>
                <a:defRPr lang="zh-CN"/>
              </a:defPPr>
              <a:lvl1pPr>
                <a:lnSpc>
                  <a:spcPct val="150000"/>
                </a:lnSpc>
                <a:defRPr sz="2000">
                  <a:solidFill>
                    <a:srgbClr val="B60206"/>
                  </a:solidFill>
                  <a:latin typeface="Alibaba PuHuiTi M" pitchFamily="18" charset="-122"/>
                  <a:ea typeface="Alibaba PuHuiTi M" pitchFamily="18" charset="-122"/>
                  <a:cs typeface="Alibaba PuHuiTi M" pitchFamily="18" charset="-122"/>
                </a:defRPr>
              </a:lvl1pPr>
              <a:lvl2pPr marL="742950" indent="-28575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r>
                <a:rPr lang="zh-CN" altLang="en-US">
                  <a:solidFill>
                    <a:srgbClr val="AD2B26"/>
                  </a:solidFill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练习</a:t>
              </a:r>
              <a:endParaRPr lang="zh-CN" altLang="en-US">
                <a:solidFill>
                  <a:srgbClr val="AD2B26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</p:grpSp>
      <p:sp>
        <p:nvSpPr>
          <p:cNvPr id="11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2195450" y="1016160"/>
            <a:ext cx="921423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2400" kern="1200" dirty="0">
                <a:solidFill>
                  <a:srgbClr val="AD2B26"/>
                </a:solidFill>
                <a:latin typeface="Alibaba PuHuiTi M" pitchFamily="18" charset="-122"/>
                <a:ea typeface="Alibaba PuHuiTi M" pitchFamily="18" charset="-122"/>
                <a:cs typeface="Alibaba PuHuiTi M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练习标题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2195450" y="1656000"/>
            <a:ext cx="921423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此为练习内容，字体不可改，阿里巴巴普惠体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思考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六边形 27"/>
          <p:cNvSpPr/>
          <p:nvPr userDrawn="1"/>
        </p:nvSpPr>
        <p:spPr>
          <a:xfrm rot="5400000">
            <a:off x="941355" y="3612018"/>
            <a:ext cx="1225219" cy="1056223"/>
          </a:xfrm>
          <a:prstGeom prst="hexagon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3" name="六边形 22"/>
          <p:cNvSpPr/>
          <p:nvPr userDrawn="1"/>
        </p:nvSpPr>
        <p:spPr>
          <a:xfrm rot="5400000">
            <a:off x="1484022" y="2632538"/>
            <a:ext cx="1944550" cy="1676336"/>
          </a:xfrm>
          <a:prstGeom prst="hexagon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36556"/>
            <a:ext cx="5760538" cy="4710244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7" name="标题占位符 1"/>
          <p:cNvSpPr txBox="1">
            <a:spLocks noChangeArrowheads="1"/>
          </p:cNvSpPr>
          <p:nvPr userDrawn="1"/>
        </p:nvSpPr>
        <p:spPr bwMode="auto">
          <a:xfrm>
            <a:off x="1695420" y="2987770"/>
            <a:ext cx="1567542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思考</a:t>
            </a:r>
            <a:endParaRPr lang="zh-CN" altLang="en-US" sz="40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20" name="标题 1"/>
          <p:cNvSpPr>
            <a:spLocks noGrp="1"/>
          </p:cNvSpPr>
          <p:nvPr userDrawn="1"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24" name="六边形 23"/>
          <p:cNvSpPr/>
          <p:nvPr userDrawn="1"/>
        </p:nvSpPr>
        <p:spPr>
          <a:xfrm rot="5400000">
            <a:off x="3294074" y="2254203"/>
            <a:ext cx="566610" cy="488457"/>
          </a:xfrm>
          <a:prstGeom prst="hexagon">
            <a:avLst/>
          </a:prstGeom>
          <a:solidFill>
            <a:srgbClr val="AD2B26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六边形 24"/>
          <p:cNvSpPr/>
          <p:nvPr userDrawn="1"/>
        </p:nvSpPr>
        <p:spPr>
          <a:xfrm rot="5400000">
            <a:off x="1198356" y="4231536"/>
            <a:ext cx="298934" cy="257702"/>
          </a:xfrm>
          <a:prstGeom prst="hexagon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26" name="六边形 25"/>
          <p:cNvSpPr/>
          <p:nvPr userDrawn="1"/>
        </p:nvSpPr>
        <p:spPr>
          <a:xfrm rot="5400000">
            <a:off x="3642476" y="4490365"/>
            <a:ext cx="566612" cy="488459"/>
          </a:xfrm>
          <a:prstGeom prst="hexagon">
            <a:avLst/>
          </a:prstGeom>
          <a:noFill/>
          <a:ln w="1905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六边形 29"/>
          <p:cNvSpPr/>
          <p:nvPr userDrawn="1"/>
        </p:nvSpPr>
        <p:spPr>
          <a:xfrm rot="5400000">
            <a:off x="1190641" y="1820150"/>
            <a:ext cx="854974" cy="737047"/>
          </a:xfrm>
          <a:prstGeom prst="hexagon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总结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463040"/>
            <a:ext cx="5760538" cy="451104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0" name="标题占位符 1"/>
          <p:cNvSpPr txBox="1">
            <a:spLocks noChangeArrowheads="1"/>
          </p:cNvSpPr>
          <p:nvPr userDrawn="1"/>
        </p:nvSpPr>
        <p:spPr bwMode="auto">
          <a:xfrm>
            <a:off x="0" y="2889250"/>
            <a:ext cx="5105400" cy="107950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>
              <a:defRPr/>
            </a:pPr>
            <a:r>
              <a:rPr lang="zh-CN" altLang="en-US" sz="4800" kern="0">
                <a:solidFill>
                  <a:schemeClr val="bg1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总结</a:t>
            </a:r>
            <a:endParaRPr lang="zh-TW" altLang="zh-CN" sz="4800" kern="0">
              <a:solidFill>
                <a:schemeClr val="bg1"/>
              </a:solidFill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grpSp>
        <p:nvGrpSpPr>
          <p:cNvPr id="9" name="组合 8"/>
          <p:cNvGrpSpPr/>
          <p:nvPr userDrawn="1"/>
        </p:nvGrpSpPr>
        <p:grpSpPr>
          <a:xfrm>
            <a:off x="710880" y="1928702"/>
            <a:ext cx="3587349" cy="3036721"/>
            <a:chOff x="864135" y="2246295"/>
            <a:chExt cx="3587349" cy="3036721"/>
          </a:xfrm>
        </p:grpSpPr>
        <p:sp>
          <p:nvSpPr>
            <p:cNvPr id="12" name="椭圆 11"/>
            <p:cNvSpPr/>
            <p:nvPr userDrawn="1"/>
          </p:nvSpPr>
          <p:spPr>
            <a:xfrm>
              <a:off x="1348310" y="4694927"/>
              <a:ext cx="588089" cy="588089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椭圆 12"/>
            <p:cNvSpPr/>
            <p:nvPr userDrawn="1"/>
          </p:nvSpPr>
          <p:spPr>
            <a:xfrm>
              <a:off x="2962055" y="4101828"/>
              <a:ext cx="926888" cy="926888"/>
            </a:xfrm>
            <a:prstGeom prst="ellipse">
              <a:avLst/>
            </a:prstGeom>
            <a:solidFill>
              <a:srgbClr val="515151">
                <a:alpha val="63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椭圆 13"/>
            <p:cNvSpPr/>
            <p:nvPr userDrawn="1"/>
          </p:nvSpPr>
          <p:spPr>
            <a:xfrm>
              <a:off x="2860808" y="2695667"/>
              <a:ext cx="1590676" cy="1590676"/>
            </a:xfrm>
            <a:prstGeom prst="ellipse">
              <a:avLst/>
            </a:prstGeom>
            <a:noFill/>
            <a:ln w="12700">
              <a:solidFill>
                <a:srgbClr val="515151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椭圆 18"/>
            <p:cNvSpPr/>
            <p:nvPr userDrawn="1"/>
          </p:nvSpPr>
          <p:spPr>
            <a:xfrm>
              <a:off x="1642355" y="2871191"/>
              <a:ext cx="1924945" cy="1895739"/>
            </a:xfrm>
            <a:prstGeom prst="ellipse">
              <a:avLst/>
            </a:prstGeom>
            <a:solidFill>
              <a:schemeClr val="bg1"/>
            </a:solidFill>
            <a:ln w="114300">
              <a:solidFill>
                <a:srgbClr val="AD2B2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 userDrawn="1"/>
          </p:nvSpPr>
          <p:spPr>
            <a:xfrm>
              <a:off x="864135" y="2246295"/>
              <a:ext cx="804338" cy="804338"/>
            </a:xfrm>
            <a:prstGeom prst="ellipse">
              <a:avLst/>
            </a:prstGeom>
            <a:solidFill>
              <a:schemeClr val="bg1">
                <a:lumMod val="95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椭圆 16"/>
            <p:cNvSpPr/>
            <p:nvPr userDrawn="1"/>
          </p:nvSpPr>
          <p:spPr>
            <a:xfrm>
              <a:off x="3257550" y="2352674"/>
              <a:ext cx="314325" cy="314325"/>
            </a:xfrm>
            <a:prstGeom prst="ellipse">
              <a:avLst/>
            </a:prstGeom>
            <a:solidFill>
              <a:srgbClr val="49504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标题占位符 1"/>
            <p:cNvSpPr txBox="1">
              <a:spLocks noChangeArrowheads="1"/>
            </p:cNvSpPr>
            <p:nvPr userDrawn="1"/>
          </p:nvSpPr>
          <p:spPr bwMode="auto">
            <a:xfrm>
              <a:off x="1822066" y="3328761"/>
              <a:ext cx="1567542" cy="1079500"/>
            </a:xfrm>
            <a:prstGeom prst="rect">
              <a:avLst/>
            </a:prstGeom>
            <a:noFill/>
            <a:ln>
              <a:noFill/>
            </a:ln>
          </p:spPr>
          <p:txBody>
            <a:bodyPr lIns="91440" tIns="45720" rIns="91440" bIns="45720" anchor="ctr"/>
            <a:lstStyle>
              <a:lvl1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  <a:lvl2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2pPr>
              <a:lvl3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3pPr>
              <a:lvl4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4pPr>
              <a:lvl5pPr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5pPr>
              <a:lvl6pPr marL="3429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6pPr>
              <a:lvl7pPr marL="6858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7pPr>
              <a:lvl8pPr marL="10287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8pPr>
              <a:lvl9pPr marL="1371600" algn="l" rtl="0"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defRPr sz="3000">
                  <a:solidFill>
                    <a:schemeClr val="tx1"/>
                  </a:solidFill>
                  <a:latin typeface="Segoe UI Light" panose="020B0502040204020203" pitchFamily="34" charset="0"/>
                  <a:ea typeface="微软雅黑 Light" panose="020B0502040204020203" pitchFamily="34" charset="-122"/>
                </a:defRPr>
              </a:lvl9pPr>
            </a:lstStyle>
            <a:p>
              <a:pPr algn="ctr"/>
              <a:r>
                <a:rPr lang="zh-CN" altLang="en-US" sz="4000">
                  <a:latin typeface="阿里巴巴普惠体" panose="00020600040101010101" pitchFamily="18" charset="-122"/>
                  <a:ea typeface="阿里巴巴普惠体" panose="00020600040101010101" pitchFamily="18" charset="-122"/>
                  <a:cs typeface="阿里巴巴普惠体" panose="00020600040101010101" pitchFamily="18" charset="-122"/>
                </a:rPr>
                <a:t>总结</a:t>
              </a:r>
              <a:endParaRPr lang="zh-CN" altLang="en-US" sz="40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</p:grp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今日作业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 userDrawn="1"/>
        </p:nvSpPr>
        <p:spPr>
          <a:xfrm rot="2700000">
            <a:off x="3564412" y="3089727"/>
            <a:ext cx="936368" cy="936368"/>
          </a:xfrm>
          <a:prstGeom prst="rect">
            <a:avLst/>
          </a:prstGeom>
          <a:solidFill>
            <a:schemeClr val="bg1">
              <a:lumMod val="9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39" name="矩形 38"/>
          <p:cNvSpPr/>
          <p:nvPr userDrawn="1"/>
        </p:nvSpPr>
        <p:spPr>
          <a:xfrm rot="2700000">
            <a:off x="3711024" y="4032814"/>
            <a:ext cx="643144" cy="643144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1" name="矩形 40"/>
          <p:cNvSpPr/>
          <p:nvPr userDrawn="1"/>
        </p:nvSpPr>
        <p:spPr>
          <a:xfrm rot="2700000">
            <a:off x="1595908" y="2140629"/>
            <a:ext cx="219635" cy="219635"/>
          </a:xfrm>
          <a:prstGeom prst="rect">
            <a:avLst/>
          </a:prstGeom>
          <a:solidFill>
            <a:srgbClr val="49504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2" name="矩形 41"/>
          <p:cNvSpPr/>
          <p:nvPr userDrawn="1"/>
        </p:nvSpPr>
        <p:spPr>
          <a:xfrm rot="2700000">
            <a:off x="1559312" y="4247863"/>
            <a:ext cx="494750" cy="494750"/>
          </a:xfrm>
          <a:prstGeom prst="rect">
            <a:avLst/>
          </a:prstGeom>
          <a:solidFill>
            <a:srgbClr val="515151">
              <a:alpha val="6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4" name="矩形 43"/>
          <p:cNvSpPr/>
          <p:nvPr userDrawn="1"/>
        </p:nvSpPr>
        <p:spPr>
          <a:xfrm rot="2700000">
            <a:off x="986540" y="2161712"/>
            <a:ext cx="361655" cy="361655"/>
          </a:xfrm>
          <a:prstGeom prst="rect">
            <a:avLst/>
          </a:prstGeom>
          <a:noFill/>
          <a:ln w="12700">
            <a:solidFill>
              <a:srgbClr val="51515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40" name="矩形 39"/>
          <p:cNvSpPr/>
          <p:nvPr userDrawn="1"/>
        </p:nvSpPr>
        <p:spPr>
          <a:xfrm rot="2700000">
            <a:off x="1815645" y="2537749"/>
            <a:ext cx="1828800" cy="1828800"/>
          </a:xfrm>
          <a:prstGeom prst="rect">
            <a:avLst/>
          </a:prstGeom>
          <a:solidFill>
            <a:schemeClr val="bg1"/>
          </a:solidFill>
          <a:ln w="114300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  <p:sp>
        <p:nvSpPr>
          <p:cNvPr id="8" name="文本占位符 3"/>
          <p:cNvSpPr>
            <a:spLocks noGrp="1"/>
          </p:cNvSpPr>
          <p:nvPr>
            <p:ph type="body" sz="quarter" idx="10" hasCustomPrompt="1"/>
          </p:nvPr>
        </p:nvSpPr>
        <p:spPr>
          <a:xfrm>
            <a:off x="5126584" y="1371600"/>
            <a:ext cx="5760538" cy="4673600"/>
          </a:xfrm>
          <a:prstGeom prst="rect">
            <a:avLst/>
          </a:prstGeom>
        </p:spPr>
        <p:txBody>
          <a:bodyPr anchor="ctr"/>
          <a:lstStyle>
            <a:lvl1pPr marL="342900" marR="0" indent="-3429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defRPr sz="18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609600" indent="0">
              <a:buNone/>
              <a:defRPr/>
            </a:lvl2pPr>
            <a:lvl3pPr marL="1219200" indent="0">
              <a:buNone/>
              <a:defRPr/>
            </a:lvl3pPr>
            <a:lvl4pPr marL="1828800" indent="0">
              <a:buNone/>
              <a:defRPr/>
            </a:lvl4pPr>
          </a:lstStyle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r>
              <a:rPr lang="zh-CN" altLang="en-US" dirty="0"/>
              <a:t>请输入正文内容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21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33" name="标题占位符 1"/>
          <p:cNvSpPr txBox="1">
            <a:spLocks noChangeArrowheads="1"/>
          </p:cNvSpPr>
          <p:nvPr userDrawn="1"/>
        </p:nvSpPr>
        <p:spPr bwMode="auto">
          <a:xfrm>
            <a:off x="1938193" y="2679748"/>
            <a:ext cx="1567542" cy="1546570"/>
          </a:xfrm>
          <a:prstGeom prst="rect">
            <a:avLst/>
          </a:prstGeom>
          <a:noFill/>
          <a:ln>
            <a:noFill/>
          </a:ln>
        </p:spPr>
        <p:txBody>
          <a:bodyPr lIns="91440" tIns="45720" rIns="91440" bIns="45720" anchor="ctr"/>
          <a:lstStyle>
            <a:lvl1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2pPr>
            <a:lvl3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3pPr>
            <a:lvl4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4pPr>
            <a:lvl5pPr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5pPr>
            <a:lvl6pPr marL="3429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6pPr>
            <a:lvl7pPr marL="6858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7pPr>
            <a:lvl8pPr marL="10287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8pPr>
            <a:lvl9pPr marL="1371600" algn="l" rtl="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 sz="3000">
                <a:solidFill>
                  <a:schemeClr val="tx1"/>
                </a:solidFill>
                <a:latin typeface="Segoe UI Light" panose="020B0502040204020203" pitchFamily="34" charset="0"/>
                <a:ea typeface="微软雅黑 Light" panose="020B0502040204020203" pitchFamily="34" charset="-122"/>
              </a:defRPr>
            </a:lvl9pPr>
          </a:lstStyle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今日</a:t>
            </a:r>
            <a:endParaRPr lang="en-US" altLang="zh-CN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  <a:p>
            <a:pPr algn="ctr"/>
            <a:r>
              <a:rPr lang="zh-CN" altLang="en-US" sz="3600"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rPr>
              <a:t>作业</a:t>
            </a:r>
            <a:endParaRPr lang="zh-CN" altLang="en-US" sz="3600">
              <a:latin typeface="阿里巴巴普惠体" panose="00020600040101010101" pitchFamily="18" charset="-122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sp>
        <p:nvSpPr>
          <p:cNvPr id="45" name="矩形 44"/>
          <p:cNvSpPr/>
          <p:nvPr userDrawn="1"/>
        </p:nvSpPr>
        <p:spPr>
          <a:xfrm rot="2700000">
            <a:off x="4273426" y="2466440"/>
            <a:ext cx="263657" cy="263657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>
          <a:xfrm>
            <a:off x="5019358" y="1006475"/>
            <a:ext cx="5973761" cy="4256405"/>
          </a:xfrm>
          <a:prstGeom prst="rect">
            <a:avLst/>
          </a:prstGeom>
        </p:spPr>
        <p:txBody>
          <a:bodyPr anchor="ctr"/>
          <a:lstStyle>
            <a:lvl1pPr marL="457200" marR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kumimoji="1" lang="zh-CN" altLang="en-US" dirty="0"/>
              <a:t>单击此处编辑母版文本样式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根据实际内容可调整文字高低的位置</a:t>
            </a:r>
            <a:endParaRPr kumimoji="1" lang="en-US" altLang="zh-CN" dirty="0"/>
          </a:p>
          <a:p>
            <a:pPr marL="457200" marR="0" lvl="0" indent="-457200" algn="l" defTabSz="914400" rtl="0" eaLnBrk="0" fontAlgn="base" latinLnBrk="0" hangingPunct="0">
              <a:lnSpc>
                <a:spcPct val="2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u"/>
              <a:defRPr/>
            </a:pPr>
            <a:r>
              <a:rPr kumimoji="1" lang="zh-CN" altLang="en-US" dirty="0"/>
              <a:t>此内容上下居中对齐，可根据实际情况微调位置和字体大小</a:t>
            </a:r>
            <a:endParaRPr kumimoji="1" lang="zh-CN" altLang="en-US" dirty="0"/>
          </a:p>
          <a:p>
            <a:pPr lvl="0"/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+二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5273040" y="2398078"/>
            <a:ext cx="6725920" cy="548322"/>
          </a:xfrm>
          <a:prstGeom prst="rect">
            <a:avLst/>
          </a:prstGeom>
        </p:spPr>
        <p:txBody>
          <a:bodyPr anchor="t">
            <a:normAutofit/>
          </a:bodyPr>
          <a:lstStyle>
            <a:lvl1pPr algn="l">
              <a:defRPr sz="36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标题，右侧章节自行设置，如</a:t>
            </a:r>
            <a:r>
              <a:rPr kumimoji="1" lang="en-US" altLang="zh-CN" dirty="0"/>
              <a:t>01</a:t>
            </a:r>
            <a:endParaRPr kumimoji="1" lang="zh-CN" altLang="en-US" dirty="0"/>
          </a:p>
        </p:txBody>
      </p:sp>
      <p:sp>
        <p:nvSpPr>
          <p:cNvPr id="16" name="文本占位符 15"/>
          <p:cNvSpPr>
            <a:spLocks noGrp="1"/>
          </p:cNvSpPr>
          <p:nvPr>
            <p:ph type="body" idx="10" hasCustomPrompt="1"/>
          </p:nvPr>
        </p:nvSpPr>
        <p:spPr>
          <a:xfrm>
            <a:off x="5273040" y="3069272"/>
            <a:ext cx="5466080" cy="2031047"/>
          </a:xfrm>
          <a:prstGeom prst="rect">
            <a:avLst/>
          </a:prstGeom>
        </p:spPr>
        <p:txBody>
          <a:bodyPr/>
          <a:lstStyle>
            <a:lvl1pPr>
              <a:lnSpc>
                <a:spcPct val="150000"/>
              </a:lnSpc>
              <a:defRPr sz="1600" b="0" i="0">
                <a:solidFill>
                  <a:schemeClr val="tx1">
                    <a:lumMod val="65000"/>
                    <a:lumOff val="3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  <a:lvl2pPr>
              <a:buNone/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2pPr>
            <a:lvl3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3pPr>
            <a:lvl4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4pPr>
            <a:lvl5pPr>
              <a:defRPr b="0" i="0">
                <a:latin typeface="Alibaba PuHuiTi R" pitchFamily="18" charset="-122"/>
                <a:ea typeface="Alibaba PuHuiTi R" pitchFamily="18" charset="-122"/>
                <a:cs typeface="Alibaba PuHuiTi R" pitchFamily="18" charset="-122"/>
              </a:defRPr>
            </a:lvl5pPr>
          </a:lstStyle>
          <a:p>
            <a:pPr lvl="0"/>
            <a:r>
              <a:rPr kumimoji="1" lang="zh-CN" altLang="en-US" dirty="0"/>
              <a:t>输入具体主讲内容</a:t>
            </a:r>
            <a:endParaRPr kumimoji="1" lang="en-US" altLang="zh-CN" dirty="0"/>
          </a:p>
          <a:p>
            <a:pPr lvl="0"/>
            <a:r>
              <a:rPr kumimoji="1" lang="zh-CN" altLang="en-US" dirty="0"/>
              <a:t>可根据标题数量调整字体大小</a:t>
            </a:r>
            <a:endParaRPr kumimoji="1" lang="zh-CN" altLang="en-US" dirty="0"/>
          </a:p>
        </p:txBody>
      </p:sp>
      <p:sp>
        <p:nvSpPr>
          <p:cNvPr id="17" name="文本占位符 13"/>
          <p:cNvSpPr>
            <a:spLocks noGrp="1"/>
          </p:cNvSpPr>
          <p:nvPr>
            <p:ph type="body" sz="quarter" idx="11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页版式（一级标题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/>
          <p:cNvSpPr>
            <a:spLocks noGrp="1"/>
          </p:cNvSpPr>
          <p:nvPr>
            <p:ph type="title" hasCustomPrompt="1"/>
          </p:nvPr>
        </p:nvSpPr>
        <p:spPr>
          <a:xfrm>
            <a:off x="5232400" y="2766218"/>
            <a:ext cx="6654800" cy="1325563"/>
          </a:xfrm>
          <a:prstGeom prst="rect">
            <a:avLst/>
          </a:prstGeom>
        </p:spPr>
        <p:txBody>
          <a:bodyPr/>
          <a:lstStyle>
            <a:lvl1pPr>
              <a:defRPr sz="3200" b="0" i="0">
                <a:solidFill>
                  <a:schemeClr val="tx1">
                    <a:lumMod val="85000"/>
                    <a:lumOff val="1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kumimoji="1" lang="zh-CN" altLang="en-US" dirty="0"/>
              <a:t>章节标题，右侧章节数字需自行设置</a:t>
            </a:r>
            <a:endParaRPr kumimoji="1"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3881755" y="2468880"/>
            <a:ext cx="1127125" cy="1148080"/>
          </a:xfrm>
          <a:prstGeom prst="rect">
            <a:avLst/>
          </a:prstGeom>
        </p:spPr>
        <p:txBody>
          <a:bodyPr anchor="ctr"/>
          <a:lstStyle>
            <a:lvl1pPr algn="ctr">
              <a:buNone/>
              <a:defRPr sz="4000" b="1" i="0">
                <a:solidFill>
                  <a:srgbClr val="FFFFFF"/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kumimoji="1" lang="zh-CN" altLang="en-US" dirty="0"/>
              <a:t>章</a:t>
            </a:r>
            <a:endParaRPr kumimoji="1"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无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sz="2400" b="1" i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69880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12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56000"/>
            <a:ext cx="10698800" cy="4219575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50000"/>
              </a:lnSpc>
              <a:buNone/>
              <a:defRPr sz="160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此为正文内容，字体不可改，阿里巴巴普惠体</a:t>
            </a:r>
            <a:r>
              <a:rPr lang="en-US" altLang="zh-CN" dirty="0"/>
              <a:t>16</a:t>
            </a:r>
            <a:r>
              <a:rPr lang="zh-CN" altLang="en-US" dirty="0"/>
              <a:t>号</a:t>
            </a:r>
            <a:endParaRPr lang="en-US" altLang="zh-CN" dirty="0"/>
          </a:p>
          <a:p>
            <a:pPr lvl="0"/>
            <a:r>
              <a:rPr lang="zh-CN" altLang="en-US" dirty="0"/>
              <a:t>建议不超过三行，以图文并茂的方式讲解知识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项目符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1" y="1646133"/>
            <a:ext cx="10749598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en-US" altLang="zh-CN" sz="1600" b="0" i="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  <a:lvl2pPr marL="719455" indent="-358775">
              <a:lnSpc>
                <a:spcPct val="150000"/>
              </a:lnSpc>
              <a:buFont typeface="Wingdings" panose="05000000000000000000" pitchFamily="2" charset="2"/>
              <a:buChar char="l"/>
              <a:defRPr lang="en-US" altLang="zh-CN" sz="1400" b="0" i="0" dirty="0"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lnSpc>
                <a:spcPct val="150000"/>
              </a:lnSpc>
              <a:buFont typeface="Arial" panose="020B0604020202020204" pitchFamily="34" charset="0"/>
              <a:buChar char="•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4418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9599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lang="zh-CN" altLang="en-US" sz="1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marL="0" lvl="0" indent="0">
              <a:buNone/>
            </a:pPr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+正文内容（数字编号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79" y="1646133"/>
            <a:ext cx="10719120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+mj-lt"/>
              <a:buAutoNum type="arabicPeriod"/>
              <a:def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  <a:lvl2pPr marL="720090" indent="-360045">
              <a:lnSpc>
                <a:spcPct val="150000"/>
              </a:lnSpc>
              <a:buFont typeface="+mj-lt"/>
              <a:buAutoNum type="arabicPeriod"/>
              <a:defRPr lang="en-US" altLang="zh-CN" sz="1400" b="0" i="0" dirty="0"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lnSpc>
                <a:spcPct val="150000"/>
              </a:lnSpc>
              <a:buFont typeface="+mj-ea"/>
              <a:buAutoNum type="circleNumDbPlain"/>
              <a:defRPr lang="zh-CN" altLang="en-US" sz="1400" b="0" i="0" dirty="0"/>
            </a:lvl3pPr>
          </a:lstStyle>
          <a:p>
            <a:pPr marL="0" lvl="0" indent="0">
              <a:lnSpc>
                <a:spcPct val="150000"/>
              </a:lnSpc>
              <a:buNone/>
            </a:pPr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lvl="1"/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lvl="2"/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5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1" y="940081"/>
            <a:ext cx="10719120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二级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 hasCustomPrompt="1"/>
          </p:nvPr>
        </p:nvSpPr>
        <p:spPr>
          <a:xfrm>
            <a:off x="710880" y="234029"/>
            <a:ext cx="8771021" cy="517190"/>
          </a:xfrm>
          <a:prstGeom prst="rect">
            <a:avLst/>
          </a:prstGeom>
        </p:spPr>
        <p:txBody>
          <a:bodyPr anchor="ctr" anchorCtr="0"/>
          <a:lstStyle>
            <a:lvl1pPr>
              <a:defRPr lang="zh-CN" altLang="en-US" sz="2400" i="0" dirty="0">
                <a:solidFill>
                  <a:schemeClr val="tx1">
                    <a:lumMod val="65000"/>
                    <a:lumOff val="35000"/>
                  </a:schemeClr>
                </a:solidFill>
                <a:latin typeface="Alibaba PuHuiTi B" pitchFamily="18" charset="-122"/>
                <a:ea typeface="Alibaba PuHuiTi B" pitchFamily="18" charset="-122"/>
                <a:cs typeface="Alibaba PuHuiTi B" pitchFamily="18" charset="-122"/>
              </a:defRPr>
            </a:lvl1pPr>
          </a:lstStyle>
          <a:p>
            <a:pPr lvl="0"/>
            <a:r>
              <a:rPr lang="zh-CN" altLang="en-US" dirty="0"/>
              <a:t>正文一级标题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24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5" name="文本占位符 9"/>
          <p:cNvSpPr>
            <a:spLocks noGrp="1"/>
          </p:cNvSpPr>
          <p:nvPr>
            <p:ph type="body" sz="quarter" idx="10" hasCustomPrompt="1"/>
          </p:nvPr>
        </p:nvSpPr>
        <p:spPr>
          <a:xfrm>
            <a:off x="710880" y="940081"/>
            <a:ext cx="10748056" cy="517190"/>
          </a:xfrm>
          <a:prstGeom prst="rect">
            <a:avLst/>
          </a:prstGeom>
        </p:spPr>
        <p:txBody>
          <a:bodyPr anchor="ctr" anchorCtr="0"/>
          <a:lstStyle>
            <a:lvl1pPr marL="0" indent="0">
              <a:buNone/>
              <a:defRPr sz="1800" b="1">
                <a:solidFill>
                  <a:srgbClr val="404040"/>
                </a:solidFill>
                <a:latin typeface="阿里巴巴普惠体" panose="00020600040101010101" pitchFamily="18" charset="-122"/>
                <a:ea typeface="阿里巴巴普惠体" panose="00020600040101010101" pitchFamily="18" charset="-122"/>
                <a:cs typeface="阿里巴巴普惠体" panose="00020600040101010101" pitchFamily="18" charset="-122"/>
              </a:defRPr>
            </a:lvl1pPr>
          </a:lstStyle>
          <a:p>
            <a:pPr lvl="0"/>
            <a:r>
              <a:rPr lang="zh-CN" altLang="en-US" dirty="0"/>
              <a:t>正文二级标题</a:t>
            </a:r>
            <a:r>
              <a:rPr lang="en-US" altLang="zh-CN" dirty="0"/>
              <a:t>-</a:t>
            </a:r>
            <a:r>
              <a:rPr lang="zh-CN" altLang="en-US" dirty="0"/>
              <a:t>阿里巴巴普惠体</a:t>
            </a:r>
            <a:r>
              <a:rPr lang="en-US" altLang="zh-CN" dirty="0"/>
              <a:t>18</a:t>
            </a:r>
            <a:r>
              <a:rPr lang="zh-CN" altLang="en-US" dirty="0"/>
              <a:t>号</a:t>
            </a:r>
            <a:endParaRPr lang="zh-CN" altLang="en-US" dirty="0"/>
          </a:p>
        </p:txBody>
      </p:sp>
      <p:sp>
        <p:nvSpPr>
          <p:cNvPr id="6" name="文本占位符 11"/>
          <p:cNvSpPr>
            <a:spLocks noGrp="1"/>
          </p:cNvSpPr>
          <p:nvPr>
            <p:ph type="body" sz="quarter" idx="11" hasCustomPrompt="1"/>
          </p:nvPr>
        </p:nvSpPr>
        <p:spPr>
          <a:xfrm>
            <a:off x="710880" y="1646133"/>
            <a:ext cx="10748057" cy="4219575"/>
          </a:xfrm>
          <a:prstGeom prst="rect">
            <a:avLst/>
          </a:prstGeom>
        </p:spPr>
        <p:txBody>
          <a:bodyPr/>
          <a:lstStyle>
            <a:lvl1pPr marL="360045" indent="-360045">
              <a:lnSpc>
                <a:spcPct val="150000"/>
              </a:lnSpc>
              <a:buClr>
                <a:srgbClr val="404040"/>
              </a:buClr>
              <a:buSzPct val="85000"/>
              <a:buFont typeface="Wingdings" panose="05000000000000000000" pitchFamily="2" charset="2"/>
              <a:buChar char="l"/>
              <a:defRPr lang="zh-CN" altLang="en-US" sz="16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1pPr>
            <a:lvl2pPr marL="719455" indent="-358775">
              <a:buFont typeface="Wingdings" panose="05000000000000000000" pitchFamily="2" charset="2"/>
              <a:buChar char="l"/>
              <a:defRPr lang="en-US" altLang="zh-CN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2pPr>
            <a:lvl3pPr marL="1079500" indent="-358775">
              <a:buFont typeface="Wingdings" panose="05000000000000000000" pitchFamily="2" charset="2"/>
              <a:buChar char="l"/>
              <a:defRPr lang="zh-CN" altLang="en-US" sz="1400" b="0" i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Sitka Heading" panose="02000505000000020004" charset="0"/>
                <a:ea typeface="Sitka Heading" panose="02000505000000020004" charset="0"/>
                <a:cs typeface="Sitka Heading" panose="02000505000000020004" charset="0"/>
              </a:defRPr>
            </a:lvl3pPr>
          </a:lstStyle>
          <a:p>
            <a:pPr lvl="0"/>
            <a:r>
              <a:rPr lang="zh-CN" altLang="en-US" dirty="0"/>
              <a:t>此处以罗列的方式表达</a:t>
            </a:r>
            <a:r>
              <a:rPr lang="en-US" altLang="zh-CN" dirty="0"/>
              <a:t>XXX</a:t>
            </a:r>
            <a:r>
              <a:rPr lang="zh-CN" altLang="en-US" dirty="0"/>
              <a:t>技术特性</a:t>
            </a:r>
            <a:r>
              <a:rPr lang="en-US" altLang="zh-CN" dirty="0"/>
              <a:t>/</a:t>
            </a:r>
            <a:r>
              <a:rPr lang="zh-CN" altLang="en-US" dirty="0"/>
              <a:t>要点等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1</a:t>
            </a:r>
            <a:endParaRPr lang="en-US" altLang="zh-CN" dirty="0"/>
          </a:p>
          <a:p>
            <a:pPr marL="720090" lvl="1" indent="-36004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  <a:buFont typeface="Wingdings" panose="05000000000000000000" pitchFamily="2" charset="2"/>
              <a:buChar char="p"/>
            </a:pPr>
            <a:r>
              <a:rPr lang="zh-CN" altLang="en-US" dirty="0"/>
              <a:t>技术特性</a:t>
            </a:r>
            <a:r>
              <a:rPr lang="en-US" altLang="zh-CN" dirty="0"/>
              <a:t>2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1</a:t>
            </a:r>
            <a:endParaRPr lang="en-US" altLang="zh-CN" dirty="0"/>
          </a:p>
          <a:p>
            <a:pPr marL="1079500" lvl="2" indent="-358775" algn="l" rtl="0" eaLnBrk="0" fontAlgn="base" hangingPunct="0">
              <a:lnSpc>
                <a:spcPct val="150000"/>
              </a:lnSpc>
              <a:spcBef>
                <a:spcPct val="20000"/>
              </a:spcBef>
              <a:spcAft>
                <a:spcPct val="0"/>
              </a:spcAft>
              <a:buClr>
                <a:srgbClr val="404040"/>
              </a:buClr>
              <a:buSzPct val="85000"/>
            </a:pPr>
            <a:r>
              <a:rPr lang="zh-CN" altLang="en-US" dirty="0"/>
              <a:t>要点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4" Type="http://schemas.openxmlformats.org/officeDocument/2006/relationships/theme" Target="../theme/theme3.xml"/><Relationship Id="rId3" Type="http://schemas.openxmlformats.org/officeDocument/2006/relationships/image" Target="../media/image1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4.xml"/><Relationship Id="rId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6" Type="http://schemas.openxmlformats.org/officeDocument/2006/relationships/theme" Target="../theme/theme6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15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theme" Target="../theme/theme7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0.xml"/></Relationships>
</file>

<file path=ppt/slideMasters/_rels/slideMaster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9.xml"/><Relationship Id="rId8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3.xml"/><Relationship Id="rId2" Type="http://schemas.openxmlformats.org/officeDocument/2006/relationships/slideLayout" Target="../slideLayouts/slideLayout22.xml"/><Relationship Id="rId16" Type="http://schemas.openxmlformats.org/officeDocument/2006/relationships/theme" Target="../theme/theme8.xml"/><Relationship Id="rId15" Type="http://schemas.openxmlformats.org/officeDocument/2006/relationships/image" Target="../media/image4.png"/><Relationship Id="rId14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0.xml"/><Relationship Id="rId1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图片 25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677" y="5726430"/>
            <a:ext cx="2748647" cy="448662"/>
          </a:xfrm>
          <a:prstGeom prst="rect">
            <a:avLst/>
          </a:prstGeom>
        </p:spPr>
      </p:pic>
      <p:sp>
        <p:nvSpPr>
          <p:cNvPr id="30" name="六边形 29"/>
          <p:cNvSpPr/>
          <p:nvPr userDrawn="1"/>
        </p:nvSpPr>
        <p:spPr>
          <a:xfrm rot="5400000">
            <a:off x="8672366" y="-244234"/>
            <a:ext cx="1034350" cy="1136649"/>
          </a:xfrm>
          <a:custGeom>
            <a:avLst/>
            <a:gdLst>
              <a:gd name="connsiteX0" fmla="*/ 0 w 1318512"/>
              <a:gd name="connsiteY0" fmla="*/ 568325 h 1136649"/>
              <a:gd name="connsiteX1" fmla="*/ 284162 w 1318512"/>
              <a:gd name="connsiteY1" fmla="*/ 0 h 1136649"/>
              <a:gd name="connsiteX2" fmla="*/ 1034350 w 1318512"/>
              <a:gd name="connsiteY2" fmla="*/ 0 h 1136649"/>
              <a:gd name="connsiteX3" fmla="*/ 1318512 w 1318512"/>
              <a:gd name="connsiteY3" fmla="*/ 568325 h 1136649"/>
              <a:gd name="connsiteX4" fmla="*/ 1034350 w 1318512"/>
              <a:gd name="connsiteY4" fmla="*/ 1136649 h 1136649"/>
              <a:gd name="connsiteX5" fmla="*/ 284162 w 1318512"/>
              <a:gd name="connsiteY5" fmla="*/ 1136649 h 1136649"/>
              <a:gd name="connsiteX6" fmla="*/ 0 w 1318512"/>
              <a:gd name="connsiteY6" fmla="*/ 568325 h 1136649"/>
              <a:gd name="connsiteX0-1" fmla="*/ 0 w 1034350"/>
              <a:gd name="connsiteY0-2" fmla="*/ 1136649 h 1136649"/>
              <a:gd name="connsiteX1-3" fmla="*/ 0 w 1034350"/>
              <a:gd name="connsiteY1-4" fmla="*/ 0 h 1136649"/>
              <a:gd name="connsiteX2-5" fmla="*/ 750188 w 1034350"/>
              <a:gd name="connsiteY2-6" fmla="*/ 0 h 1136649"/>
              <a:gd name="connsiteX3-7" fmla="*/ 1034350 w 1034350"/>
              <a:gd name="connsiteY3-8" fmla="*/ 568325 h 1136649"/>
              <a:gd name="connsiteX4-9" fmla="*/ 750188 w 1034350"/>
              <a:gd name="connsiteY4-10" fmla="*/ 1136649 h 1136649"/>
              <a:gd name="connsiteX5-11" fmla="*/ 0 w 1034350"/>
              <a:gd name="connsiteY5-12" fmla="*/ 1136649 h 113664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</a:cxnLst>
            <a:rect l="l" t="t" r="r" b="b"/>
            <a:pathLst>
              <a:path w="1034350" h="1136649">
                <a:moveTo>
                  <a:pt x="0" y="1136649"/>
                </a:moveTo>
                <a:lnTo>
                  <a:pt x="0" y="0"/>
                </a:lnTo>
                <a:lnTo>
                  <a:pt x="750188" y="0"/>
                </a:lnTo>
                <a:lnTo>
                  <a:pt x="1034350" y="568325"/>
                </a:lnTo>
                <a:lnTo>
                  <a:pt x="750188" y="1136649"/>
                </a:lnTo>
                <a:lnTo>
                  <a:pt x="0" y="1136649"/>
                </a:lnTo>
                <a:close/>
              </a:path>
            </a:pathLst>
          </a:cu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六边形 30"/>
          <p:cNvSpPr/>
          <p:nvPr userDrawn="1"/>
        </p:nvSpPr>
        <p:spPr>
          <a:xfrm rot="5400000">
            <a:off x="9521078" y="753888"/>
            <a:ext cx="523072" cy="450925"/>
          </a:xfrm>
          <a:prstGeom prst="hexagon">
            <a:avLst/>
          </a:prstGeom>
          <a:solidFill>
            <a:srgbClr val="49504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六边形 31"/>
          <p:cNvSpPr/>
          <p:nvPr userDrawn="1"/>
        </p:nvSpPr>
        <p:spPr>
          <a:xfrm rot="5400000">
            <a:off x="8027944" y="996957"/>
            <a:ext cx="523072" cy="450925"/>
          </a:xfrm>
          <a:prstGeom prst="hexagon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3" name="六边形 32"/>
          <p:cNvSpPr/>
          <p:nvPr userDrawn="1"/>
        </p:nvSpPr>
        <p:spPr>
          <a:xfrm rot="5400000">
            <a:off x="10287577" y="140894"/>
            <a:ext cx="196767" cy="169627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六边形 33"/>
          <p:cNvSpPr/>
          <p:nvPr userDrawn="1"/>
        </p:nvSpPr>
        <p:spPr>
          <a:xfrm rot="5400000">
            <a:off x="3684719" y="893697"/>
            <a:ext cx="886529" cy="76425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六边形 34"/>
          <p:cNvSpPr/>
          <p:nvPr userDrawn="1"/>
        </p:nvSpPr>
        <p:spPr>
          <a:xfrm rot="5400000">
            <a:off x="11266257" y="1225116"/>
            <a:ext cx="206955" cy="178410"/>
          </a:xfrm>
          <a:prstGeom prst="hexagon">
            <a:avLst/>
          </a:prstGeom>
          <a:noFill/>
          <a:ln w="9525">
            <a:solidFill>
              <a:srgbClr val="AD2B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6" name="六边形 35"/>
          <p:cNvSpPr/>
          <p:nvPr userDrawn="1"/>
        </p:nvSpPr>
        <p:spPr>
          <a:xfrm rot="5400000">
            <a:off x="918490" y="676500"/>
            <a:ext cx="206955" cy="178410"/>
          </a:xfrm>
          <a:prstGeom prst="hexagon">
            <a:avLst/>
          </a:prstGeom>
          <a:solidFill>
            <a:srgbClr val="AD2B26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7" name="六边形 36"/>
          <p:cNvSpPr/>
          <p:nvPr userDrawn="1"/>
        </p:nvSpPr>
        <p:spPr>
          <a:xfrm rot="5400000">
            <a:off x="4564916" y="775592"/>
            <a:ext cx="369001" cy="318105"/>
          </a:xfrm>
          <a:prstGeom prst="hexagon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3" name="直线连接符 2"/>
          <p:cNvCxnSpPr/>
          <p:nvPr userDrawn="1"/>
        </p:nvCxnSpPr>
        <p:spPr>
          <a:xfrm>
            <a:off x="9997213" y="1131213"/>
            <a:ext cx="647089" cy="39664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线连接符 40"/>
          <p:cNvCxnSpPr/>
          <p:nvPr userDrawn="1"/>
        </p:nvCxnSpPr>
        <p:spPr>
          <a:xfrm>
            <a:off x="3898416" y="466240"/>
            <a:ext cx="691948" cy="36631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2126595" y="2260317"/>
            <a:ext cx="2280944" cy="1168683"/>
            <a:chOff x="1984355" y="1223746"/>
            <a:chExt cx="2280944" cy="1168683"/>
          </a:xfrm>
        </p:grpSpPr>
        <p:sp>
          <p:nvSpPr>
            <p:cNvPr id="20" name="文本框 19"/>
            <p:cNvSpPr txBox="1"/>
            <p:nvPr/>
          </p:nvSpPr>
          <p:spPr>
            <a:xfrm>
              <a:off x="2549296" y="1223746"/>
              <a:ext cx="1245854" cy="738664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pPr algn="ctr"/>
              <a:r>
                <a:rPr lang="zh-CN" altLang="en-US" sz="4200" b="1" i="0">
                  <a:latin typeface="Alibaba PuHuiTi B" pitchFamily="18" charset="-122"/>
                  <a:ea typeface="Alibaba PuHuiTi B" pitchFamily="18" charset="-122"/>
                  <a:cs typeface="Alibaba PuHuiTi B" pitchFamily="18" charset="-122"/>
                </a:rPr>
                <a:t>目录</a:t>
              </a:r>
              <a:endPara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984355" y="1869209"/>
              <a:ext cx="1833941" cy="52322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>
                  <a:solidFill>
                    <a:schemeClr val="bg1">
                      <a:lumMod val="85000"/>
                    </a:schemeClr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阿里巴巴普惠体" panose="00020600040101010101" pitchFamily="18" charset="-122"/>
                </a:rPr>
                <a:t>Contents</a:t>
              </a:r>
              <a:endParaRPr lang="zh-CN" altLang="en-US" sz="28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阿里巴巴普惠体" panose="00020600040101010101" pitchFamily="18" charset="-122"/>
                <a:cs typeface="阿里巴巴普惠体" panose="00020600040101010101" pitchFamily="18" charset="-122"/>
              </a:endParaRPr>
            </a:p>
          </p:txBody>
        </p:sp>
        <p:cxnSp>
          <p:nvCxnSpPr>
            <p:cNvPr id="23" name="直接连接符 2"/>
            <p:cNvCxnSpPr/>
            <p:nvPr/>
          </p:nvCxnSpPr>
          <p:spPr>
            <a:xfrm>
              <a:off x="4265299" y="1300145"/>
              <a:ext cx="0" cy="1062261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六边形 24"/>
            <p:cNvSpPr/>
            <p:nvPr/>
          </p:nvSpPr>
          <p:spPr>
            <a:xfrm rot="5400000">
              <a:off x="2142134" y="1404577"/>
              <a:ext cx="437322" cy="377002"/>
            </a:xfrm>
            <a:prstGeom prst="hexagon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6" name="六边形 25"/>
            <p:cNvSpPr/>
            <p:nvPr/>
          </p:nvSpPr>
          <p:spPr>
            <a:xfrm rot="5400000">
              <a:off x="2037082" y="1610051"/>
              <a:ext cx="246109" cy="212163"/>
            </a:xfrm>
            <a:prstGeom prst="hexagon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 userDrawn="1"/>
        </p:nvSpPr>
        <p:spPr>
          <a:xfrm>
            <a:off x="1285029" y="2458684"/>
            <a:ext cx="474473" cy="474473"/>
          </a:xfrm>
          <a:prstGeom prst="ellipse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kumimoji="1" lang="zh-CN" altLang="en-US"/>
          </a:p>
        </p:txBody>
      </p:sp>
      <p:sp>
        <p:nvSpPr>
          <p:cNvPr id="11" name="矩形 10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2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732839" y="2333175"/>
            <a:ext cx="2307042" cy="738664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pPr algn="ctr"/>
            <a:r>
              <a:rPr lang="zh-CN" altLang="en-US" sz="4200" b="1" i="0">
                <a:latin typeface="Alibaba PuHuiTi B" pitchFamily="18" charset="-122"/>
                <a:ea typeface="Alibaba PuHuiTi B" pitchFamily="18" charset="-122"/>
                <a:cs typeface="Alibaba PuHuiTi B" pitchFamily="18" charset="-122"/>
              </a:rPr>
              <a:t>学习目标</a:t>
            </a:r>
            <a:endParaRPr lang="zh-CN" altLang="en-US" sz="4200" b="1" i="0">
              <a:latin typeface="Alibaba PuHuiTi B" pitchFamily="18" charset="-122"/>
              <a:ea typeface="Alibaba PuHuiTi B" pitchFamily="18" charset="-122"/>
              <a:cs typeface="Alibaba PuHuiTi B" pitchFamily="18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702992" y="2983479"/>
            <a:ext cx="3873724" cy="41549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Learning</a:t>
            </a:r>
            <a:r>
              <a:rPr lang="zh-CN" altLang="en-US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 </a:t>
            </a:r>
            <a:r>
              <a:rPr lang="en-US" altLang="zh-CN" sz="2100">
                <a:solidFill>
                  <a:schemeClr val="bg1">
                    <a:lumMod val="85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阿里巴巴普惠体" panose="00020600040101010101" pitchFamily="18" charset="-122"/>
              </a:rPr>
              <a:t>Objectives</a:t>
            </a:r>
            <a:endParaRPr lang="zh-CN" altLang="en-US" sz="2100">
              <a:solidFill>
                <a:schemeClr val="bg1">
                  <a:lumMod val="85000"/>
                </a:schemeClr>
              </a:solidFill>
              <a:latin typeface="Verdana" panose="020B0604030504040204" pitchFamily="34" charset="0"/>
              <a:ea typeface="阿里巴巴普惠体" panose="00020600040101010101" pitchFamily="18" charset="-122"/>
              <a:cs typeface="阿里巴巴普惠体" panose="00020600040101010101" pitchFamily="18" charset="-122"/>
            </a:endParaRPr>
          </a:p>
        </p:txBody>
      </p:sp>
      <p:cxnSp>
        <p:nvCxnSpPr>
          <p:cNvPr id="23" name="直接连接符 2"/>
          <p:cNvCxnSpPr/>
          <p:nvPr/>
        </p:nvCxnSpPr>
        <p:spPr>
          <a:xfrm>
            <a:off x="4417699" y="2336716"/>
            <a:ext cx="0" cy="1062261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形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319070" y="2491361"/>
            <a:ext cx="406390" cy="40639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marR="0" indent="-457200" algn="l" defTabSz="914400" rtl="0" eaLnBrk="0" fontAlgn="base" latinLnBrk="0" hangingPunct="0">
        <a:lnSpc>
          <a:spcPct val="150000"/>
        </a:lnSpc>
        <a:spcBef>
          <a:spcPct val="20000"/>
        </a:spcBef>
        <a:spcAft>
          <a:spcPct val="0"/>
        </a:spcAft>
        <a:buClrTx/>
        <a:buSzTx/>
        <a:buFont typeface="Arial" panose="020B0604020202020204" pitchFamily="34" charset="0"/>
        <a:buChar char="•"/>
        <a:defRPr sz="2400" b="0" i="0" kern="1200">
          <a:solidFill>
            <a:schemeClr val="tx1">
              <a:lumMod val="75000"/>
              <a:lumOff val="25000"/>
            </a:schemeClr>
          </a:solidFill>
          <a:latin typeface="Alibaba PuHuiTi R" pitchFamily="18" charset="-122"/>
          <a:ea typeface="Alibaba PuHuiTi R" pitchFamily="18" charset="-122"/>
          <a:cs typeface="Alibaba PuHuiTi R" pitchFamily="18" charset="-122"/>
        </a:defRPr>
      </a:lvl1pPr>
      <a:lvl2pPr marL="609600" indent="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None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六边形 7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 userDrawn="1"/>
        </p:nvSpPr>
        <p:spPr>
          <a:xfrm rot="5400000">
            <a:off x="3779834" y="2429461"/>
            <a:ext cx="1318512" cy="1136649"/>
          </a:xfrm>
          <a:prstGeom prst="hexagon">
            <a:avLst/>
          </a:prstGeom>
          <a:solidFill>
            <a:srgbClr val="AD2B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六边形 10"/>
          <p:cNvSpPr/>
          <p:nvPr userDrawn="1"/>
        </p:nvSpPr>
        <p:spPr>
          <a:xfrm rot="5400000">
            <a:off x="3567036" y="3257393"/>
            <a:ext cx="429253" cy="370046"/>
          </a:xfrm>
          <a:prstGeom prst="hexagon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8713" y="2604635"/>
            <a:ext cx="2314575" cy="955968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5865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黑体" panose="02010609060101010101" pitchFamily="49" charset="-122"/>
        </a:defRPr>
      </a:lvl5pPr>
      <a:lvl6pPr marL="6096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12192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8288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2438400" algn="ctr" rtl="0" fontAlgn="base">
        <a:spcBef>
          <a:spcPct val="0"/>
        </a:spcBef>
        <a:spcAft>
          <a:spcPct val="0"/>
        </a:spcAft>
        <a:defRPr sz="5865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3735" kern="1200">
          <a:solidFill>
            <a:schemeClr val="tx1"/>
          </a:solidFill>
          <a:latin typeface="+mn-lt"/>
          <a:ea typeface="+mn-ea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/>
          <p:cNvSpPr/>
          <p:nvPr userDrawn="1"/>
        </p:nvSpPr>
        <p:spPr bwMode="auto">
          <a:xfrm>
            <a:off x="10890251" y="6786000"/>
            <a:ext cx="1301749" cy="72000"/>
          </a:xfrm>
          <a:prstGeom prst="rect">
            <a:avLst/>
          </a:prstGeom>
          <a:solidFill>
            <a:srgbClr val="49504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/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20" name="矩形 22"/>
          <p:cNvSpPr>
            <a:spLocks noChangeArrowheads="1"/>
          </p:cNvSpPr>
          <p:nvPr userDrawn="1"/>
        </p:nvSpPr>
        <p:spPr bwMode="auto">
          <a:xfrm>
            <a:off x="1" y="6786000"/>
            <a:ext cx="10818284" cy="72000"/>
          </a:xfrm>
          <a:prstGeom prst="rect">
            <a:avLst/>
          </a:prstGeom>
          <a:solidFill>
            <a:srgbClr val="AD2B26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buFont typeface="Arial" panose="020B0604020202020204" pitchFamily="34" charset="0"/>
              <a:buNone/>
              <a:defRPr/>
            </a:pPr>
            <a:endParaRPr lang="zh-CN" altLang="en-US" sz="2400">
              <a:latin typeface="Segoe UI" panose="020B0502040204020203" pitchFamily="34" charset="0"/>
              <a:ea typeface="微软雅黑" panose="020B0503020204020204" pitchFamily="34" charset="-122"/>
            </a:endParaRPr>
          </a:p>
        </p:txBody>
      </p:sp>
      <p:cxnSp>
        <p:nvCxnSpPr>
          <p:cNvPr id="11" name="直接连接符 22"/>
          <p:cNvCxnSpPr/>
          <p:nvPr userDrawn="1"/>
        </p:nvCxnSpPr>
        <p:spPr>
          <a:xfrm flipH="1">
            <a:off x="323600" y="763880"/>
            <a:ext cx="11544801" cy="0"/>
          </a:xfrm>
          <a:prstGeom prst="line">
            <a:avLst/>
          </a:prstGeom>
          <a:ln w="9525">
            <a:solidFill>
              <a:srgbClr val="F2F2F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 userDrawn="1"/>
        </p:nvGrpSpPr>
        <p:grpSpPr>
          <a:xfrm>
            <a:off x="0" y="420997"/>
            <a:ext cx="224590" cy="220464"/>
            <a:chOff x="0" y="262878"/>
            <a:chExt cx="224590" cy="506266"/>
          </a:xfrm>
        </p:grpSpPr>
        <p:sp>
          <p:nvSpPr>
            <p:cNvPr id="13" name="矩形 12"/>
            <p:cNvSpPr/>
            <p:nvPr/>
          </p:nvSpPr>
          <p:spPr>
            <a:xfrm>
              <a:off x="0" y="262878"/>
              <a:ext cx="224590" cy="506266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矩形 13"/>
            <p:cNvSpPr/>
            <p:nvPr/>
          </p:nvSpPr>
          <p:spPr>
            <a:xfrm>
              <a:off x="142500" y="262878"/>
              <a:ext cx="82090" cy="506266"/>
            </a:xfrm>
            <a:prstGeom prst="rect">
              <a:avLst/>
            </a:prstGeom>
            <a:solidFill>
              <a:srgbClr val="AD2B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4242" y="283220"/>
            <a:ext cx="1225447" cy="358241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  <p:sldLayoutId id="2147483687" r:id="rId12"/>
    <p:sldLayoutId id="2147483688" r:id="rId13"/>
    <p:sldLayoutId id="2147483689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6096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6pPr>
      <a:lvl7pPr marL="12192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7pPr>
      <a:lvl8pPr marL="18288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8pPr>
      <a:lvl9pPr marL="2438400" algn="l" rtl="0" fontAlgn="base">
        <a:spcBef>
          <a:spcPct val="0"/>
        </a:spcBef>
        <a:spcAft>
          <a:spcPct val="0"/>
        </a:spcAft>
        <a:defRPr sz="32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9pPr>
    </p:titleStyle>
    <p:bodyStyle>
      <a:lvl1pPr marL="457200" indent="-4572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4265" kern="1200">
          <a:solidFill>
            <a:schemeClr val="tx1"/>
          </a:solidFill>
          <a:latin typeface="+mn-lt"/>
          <a:ea typeface="+mn-ea"/>
          <a:cs typeface="+mn-cs"/>
        </a:defRPr>
      </a:lvl1pPr>
      <a:lvl2pPr marL="990600" indent="-3810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2pPr>
      <a:lvl3pPr marL="15240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865" b="1" kern="1200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  <a:cs typeface="+mn-cs"/>
        </a:defRPr>
      </a:lvl3pPr>
      <a:lvl4pPr marL="21336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665" kern="1200">
          <a:solidFill>
            <a:schemeClr val="tx1"/>
          </a:solidFill>
          <a:latin typeface="+mn-lt"/>
          <a:ea typeface="+mn-ea"/>
          <a:cs typeface="+mn-cs"/>
        </a:defRPr>
      </a:lvl4pPr>
      <a:lvl5pPr marL="2743200" indent="-3048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665" kern="1200">
          <a:solidFill>
            <a:schemeClr val="tx1"/>
          </a:solidFill>
          <a:latin typeface="+mn-lt"/>
          <a:ea typeface="+mn-ea"/>
          <a:cs typeface="+mn-cs"/>
        </a:defRPr>
      </a:lvl5pPr>
      <a:lvl6pPr marL="33528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6pPr>
      <a:lvl7pPr marL="39624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7pPr>
      <a:lvl8pPr marL="45720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8pPr>
      <a:lvl9pPr marL="5181600" indent="-304800" algn="l" defTabSz="12192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6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4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80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6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2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800" algn="l" defTabSz="121920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0.png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1.png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2.png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3.png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4.png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5.png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6.png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4.png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7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9.png"/><Relationship Id="rId1" Type="http://schemas.openxmlformats.org/officeDocument/2006/relationships/image" Target="../media/image10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0.png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1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2.png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3.png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4.png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5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6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7.png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8.png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png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9.png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0.png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1.png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2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2.png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3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5.png"/><Relationship Id="rId1" Type="http://schemas.openxmlformats.org/officeDocument/2006/relationships/image" Target="../media/image124.png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27.png"/><Relationship Id="rId1" Type="http://schemas.openxmlformats.org/officeDocument/2006/relationships/image" Target="../media/image126.png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8.png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0.png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33.png"/><Relationship Id="rId1" Type="http://schemas.openxmlformats.org/officeDocument/2006/relationships/image" Target="../media/image132.png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4.png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5.png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6.png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7.png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https://sourceforge.net/projects/pentaho/files/" TargetMode="External"/><Relationship Id="rId1" Type="http://schemas.openxmlformats.org/officeDocument/2006/relationships/image" Target="../media/image19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9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0.png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1.png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2.png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3.png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4.png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5.png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7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9.png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1" Type="http://schemas.openxmlformats.org/officeDocument/2006/relationships/image" Target="../media/image3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8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9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1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2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4.png"/><Relationship Id="rId1" Type="http://schemas.openxmlformats.org/officeDocument/2006/relationships/image" Target="../media/image6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6.png"/><Relationship Id="rId1" Type="http://schemas.openxmlformats.org/officeDocument/2006/relationships/image" Target="../media/image6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8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0.png"/><Relationship Id="rId1" Type="http://schemas.openxmlformats.org/officeDocument/2006/relationships/image" Target="../media/image69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2.png"/><Relationship Id="rId1" Type="http://schemas.openxmlformats.org/officeDocument/2006/relationships/image" Target="../media/image7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4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5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6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7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8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9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1.png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2.png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3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4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5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6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7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8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18.png"/><Relationship Id="rId7" Type="http://schemas.openxmlformats.org/officeDocument/2006/relationships/image" Target="../media/image17.png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0.png"/><Relationship Id="rId1" Type="http://schemas.openxmlformats.org/officeDocument/2006/relationships/image" Target="../media/image89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1.png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2.png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3.png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4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5.png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98.png"/><Relationship Id="rId1" Type="http://schemas.openxmlformats.org/officeDocument/2006/relationships/image" Target="../media/image97.png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可视化</a:t>
            </a:r>
            <a:r>
              <a:rPr kumimoji="1" lang="en-US" altLang="zh-CN"/>
              <a:t>ETL</a:t>
            </a:r>
            <a:r>
              <a:rPr kumimoji="1" lang="zh-CN" altLang="en-US"/>
              <a:t>平台</a:t>
            </a:r>
            <a:r>
              <a:rPr kumimoji="1" lang="en-US" altLang="zh-CN"/>
              <a:t>—Kettle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924391" y="151985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3. </a:t>
            </a:r>
            <a:r>
              <a:rPr lang="zh-CN" altLang="zh-CN"/>
              <a:t>将路径修改为 </a:t>
            </a:r>
            <a:r>
              <a:rPr lang="en-US" altLang="zh-CN"/>
              <a:t>c:\opt\jdk1.8.0_241</a:t>
            </a:r>
            <a:r>
              <a:rPr lang="zh-CN" altLang="zh-CN"/>
              <a:t>，点击「确定」按钮</a:t>
            </a:r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003830" y="3936843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4. </a:t>
            </a:r>
            <a:r>
              <a:rPr lang="zh-CN" altLang="en-US"/>
              <a:t>点击「下一步」，等待进度条完成。</a:t>
            </a:r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6822179" y="937691"/>
            <a:ext cx="3441494" cy="2647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6822179" y="3648070"/>
            <a:ext cx="3642995" cy="27762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清空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153388"/>
            <a:ext cx="4944110" cy="45250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OK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执行清空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257063" y="2153388"/>
            <a:ext cx="3286125" cy="259080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点击刷新按钮，发现数据已经清空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53820" y="2332355"/>
            <a:ext cx="5026660" cy="219329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恢复数据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重新运行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t_user_to_t_user1.ktr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转换</a:t>
            </a:r>
            <a:endParaRPr lang="en-US" altLang="zh-CN" sz="1800">
              <a:effectLst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5.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并将张三对应的年龄恢复为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20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068095" y="2606073"/>
            <a:ext cx="5112385" cy="16281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445570" y="2194408"/>
            <a:ext cx="3916435" cy="232133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523" y="195606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拖入一个表输入组件，用于读取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</a:t>
            </a:r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543706" y="2451199"/>
            <a:ext cx="5531485" cy="329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523" y="195606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 输出中拖入 「插入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更新」组件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279720" y="2551069"/>
            <a:ext cx="5504180" cy="32791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523" y="195606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将两个组件连接起来。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104523" y="2514519"/>
            <a:ext cx="4891436" cy="2322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配置表输入组件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523" y="1972925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双击表输入组件，点击获取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查询语句，选择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297962" y="2591065"/>
            <a:ext cx="5413375" cy="3246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配置表输入组件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523" y="1972925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 预览按钮，查看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是否能够从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中读取数据。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800988"/>
            <a:ext cx="5024755" cy="301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6266413" y="2909476"/>
            <a:ext cx="5080635" cy="25057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13488" y="2133697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900"/>
              </a:spcBef>
              <a:spcAft>
                <a:spcPts val="900"/>
              </a:spcAft>
            </a:pP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在新弹出的窗口中，点击「更改」按钮，将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JRE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的安装路径修改为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c:/opt/jre1.8.0_241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。</a:t>
            </a:r>
            <a:endParaRPr lang="zh-CN" alt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7292470" y="1298283"/>
            <a:ext cx="3690620" cy="2003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7218725" y="3659910"/>
            <a:ext cx="3856712" cy="24143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配置插入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zh-CN" b="1">
              <a:solidFill>
                <a:prstClr val="black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3830" y="1724709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双击 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插入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更新 组件，点击浏览按钮，找到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表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59539" y="2094041"/>
            <a:ext cx="4917107" cy="4491533"/>
          </a:xfrm>
          <a:prstGeom prst="rect">
            <a:avLst/>
          </a:prstGeom>
        </p:spPr>
      </p:pic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配置插入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更新组件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3829" y="1724710"/>
            <a:ext cx="9713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添加用来查询的关键字，设置表字段为：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id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，比较符为：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=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，流里的字段为：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id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38653" y="2251012"/>
            <a:ext cx="4879732" cy="4397922"/>
          </a:xfrm>
          <a:prstGeom prst="rect">
            <a:avLst/>
          </a:prstGeom>
        </p:spPr>
      </p:pic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配置插入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/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更新组件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+mn-cs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03829" y="1724710"/>
            <a:ext cx="97139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点击「获取和更新字段」，这样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将会自动更新、或插入所有的字段。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865014" y="2366050"/>
            <a:ext cx="5359651" cy="4157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七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0737" y="186381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保存并启动该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转换。</a:t>
            </a:r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395556" y="238391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七、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0736" y="1863814"/>
            <a:ext cx="94337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执行完后，打开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刷新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表格，发现张三的年龄已经更新为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22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458931" y="2584697"/>
            <a:ext cx="5688965" cy="178244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机智的体育老师——条件判断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432926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开发步骤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40736" y="1863815"/>
            <a:ext cx="985922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有一天，体育老师要让班上的男女同学分别排成两队。但这个班上还有几名同学，很特殊——他们是</a:t>
            </a: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蜘蛛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！！所以，机智的体育老师需要把他们排成三队，男同学一队，女同学一队，蜘蛛一队。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269443" y="2787145"/>
            <a:ext cx="5687695" cy="31991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机智的体育老师——条件判断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4391" y="1679866"/>
            <a:ext cx="9859224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体育老师要做一件非常重要的事情：判断学生是男孩还是女孩、或者是蜘蛛，然后让他们各自到指定的队伍中</a:t>
            </a:r>
            <a:endParaRPr lang="en-US" altLang="zh-CN" sz="1800">
              <a:effectLst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uLnTx/>
              <a:uFillTx/>
              <a:latin typeface="Calibri" panose="020F0502020204030204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体育老师做的事情，我们同样也会在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中会经常用来。在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switch/case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组件可以来做类似于体育老师要做的事情——判断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4391" y="3516141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微软雅黑 Light" panose="020B0502040204020203" pitchFamily="34" charset="-122"/>
                <a:cs typeface="Times New Roman" panose="02020603050405020304" pitchFamily="18" charset="0"/>
              </a:rPr>
              <a:t>switch/case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提供了一种条件判断的实现。</a:t>
            </a:r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138476" y="4119503"/>
            <a:ext cx="1078865" cy="8280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4391" y="1679866"/>
            <a:ext cx="98592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表中读取所有用户数据，我们需要将性别为男的用户导出到一个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、性别为女的导出到另外一个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588559" y="2715922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24391" y="329031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287509" y="3864704"/>
            <a:ext cx="3782431" cy="2328926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、开发步骤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将表输入组件拖拽到中间的空白区域。</a:t>
            </a:r>
            <a:endParaRPr lang="zh-CN" altLang="en-US"/>
          </a:p>
        </p:txBody>
      </p:sp>
      <p:pic>
        <p:nvPicPr>
          <p:cNvPr id="15" name="图片 14"/>
          <p:cNvPicPr/>
          <p:nvPr/>
        </p:nvPicPr>
        <p:blipFill>
          <a:blip r:embed="rId1"/>
          <a:stretch>
            <a:fillRect/>
          </a:stretch>
        </p:blipFill>
        <p:spPr>
          <a:xfrm>
            <a:off x="1355220" y="2294160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、开发步骤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从流程文件夹中将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Switch/case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组件拖拽到中间的空白区域。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255664" y="217411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17527" y="1820264"/>
            <a:ext cx="60975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900"/>
              </a:spcBef>
              <a:spcAft>
                <a:spcPts val="900"/>
              </a:spcAft>
            </a:pP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注：碰到以下错误可以忽略（是因为机器名中包含了一些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JDK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不识别的支付）</a:t>
            </a:r>
            <a:endParaRPr lang="zh-CN" alt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764761" y="3100205"/>
            <a:ext cx="3982896" cy="22835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、开发步骤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从流程文件夹中将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Switch/case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组件拖拽到中间的空白区域。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255664" y="217411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再分别拖入两个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097402" y="2218078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588559" y="1019906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将组件按照下图方式连接起来。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218272" y="2303098"/>
            <a:ext cx="5693410" cy="25031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11919" y="1054095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配置表输入组件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3830" y="1657033"/>
            <a:ext cx="63917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双击表输入组件，指定从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表中抽取数据。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159215" y="2175111"/>
            <a:ext cx="5690870" cy="34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3829" y="1657034"/>
            <a:ext cx="83302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双击表输入组件，指定从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表中抽取数据。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159215" y="2175111"/>
            <a:ext cx="5690870" cy="341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3829" y="1657034"/>
            <a:ext cx="8330293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、配置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switch/case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组件</a:t>
            </a:r>
            <a:endParaRPr lang="en-US" altLang="zh-CN">
              <a:solidFill>
                <a:prstClr val="black"/>
              </a:solidFill>
              <a:latin typeface="Calibri" panose="020F0502020204030204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此处要指定，按照性别来判断输出到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文件。需要设置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Switch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字段为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Case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值列表中将值分别改为男、女。如果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是男的话，则将数据装载到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-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男，如果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是女的话，将数据装载到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-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女。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616304" y="3134362"/>
            <a:ext cx="5573395" cy="3553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五、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03829" y="1657034"/>
            <a:ext cx="83302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、配置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输出组件，分别指定输出到指定的文件夹中。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2606822"/>
            <a:ext cx="5010469" cy="36932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336581" y="2560979"/>
            <a:ext cx="5205047" cy="37811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6339772" y="1573324"/>
            <a:ext cx="5166511" cy="440189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图片 13"/>
          <p:cNvPicPr/>
          <p:nvPr/>
        </p:nvPicPr>
        <p:blipFill>
          <a:blip r:embed="rId2"/>
          <a:stretch>
            <a:fillRect/>
          </a:stretch>
        </p:blipFill>
        <p:spPr>
          <a:xfrm>
            <a:off x="394008" y="1454108"/>
            <a:ext cx="5390502" cy="46403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六、启动执行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78300" y="1608389"/>
            <a:ext cx="5688965" cy="338899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文本框 11"/>
          <p:cNvSpPr txBox="1"/>
          <p:nvPr/>
        </p:nvSpPr>
        <p:spPr>
          <a:xfrm>
            <a:off x="924391" y="5261011"/>
            <a:ext cx="95052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会自动生成两个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文件，一个文件保存了性别为男的所有用户，另一个文件保存了性别为女的所有用户。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-switch/case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11919" y="1054095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六、启动执行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57764" y="1987643"/>
            <a:ext cx="8109541" cy="2377208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17527" y="1820264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>
              <a:spcBef>
                <a:spcPts val="900"/>
              </a:spcBef>
              <a:spcAft>
                <a:spcPts val="900"/>
              </a:spcAft>
            </a:pPr>
            <a:r>
              <a:rPr lang="en-US" altLang="zh-CN"/>
              <a:t>6</a:t>
            </a:r>
            <a:r>
              <a:rPr lang="en-US" altLang="zh-CN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  <a:r>
              <a:rPr lang="zh-CN" altLang="en-US" sz="18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点击「关闭」完成安装。</a:t>
            </a:r>
            <a:endParaRPr lang="zh-CN" altLang="en-US" sz="1800" kern="120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271250" y="2552589"/>
            <a:ext cx="3645983" cy="29431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22882" y="2004748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组件介绍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679009" y="995242"/>
            <a:ext cx="107360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接下来，我们来讲解一个高级用法。在实际开发中，也经常容易使用得到。假设我们有一段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脚本，想要用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来执行，此时该使用哪个组件呢？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256169" y="2777188"/>
            <a:ext cx="93997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脚本组件，可以让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执行一段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脚本。我们可以利用它来自动执行某些操作。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-412631" y="3454484"/>
            <a:ext cx="64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二、</a:t>
            </a:r>
            <a:r>
              <a:rPr lang="zh-CN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需求</a:t>
            </a:r>
            <a:endParaRPr lang="zh-CN" altLang="zh-CN" b="1">
              <a:solidFill>
                <a:prstClr val="black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129420" y="4282135"/>
            <a:ext cx="64596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脚本，将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表中的数据清空。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13416" y="1211567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3" indent="0" fontAlgn="auto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三、构建</a:t>
            </a:r>
            <a:r>
              <a:rPr lang="en-US" altLang="zh-CN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Kettle</a:t>
            </a: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数据流图</a:t>
            </a:r>
            <a:endParaRPr lang="zh-CN" altLang="zh-CN" b="1">
              <a:solidFill>
                <a:prstClr val="black"/>
              </a:solidFill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734654" y="1781422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13416" y="1211567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数据流图组件参数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202577" y="1923333"/>
            <a:ext cx="5694680" cy="26308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-SQL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脚本组件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13416" y="1211567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五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启动执行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418720" y="1580899"/>
            <a:ext cx="5688965" cy="338899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652787" y="5564512"/>
            <a:ext cx="9631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我们发现，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中的数据已经被完全清除掉了。说明：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已经帮助我们执行了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2"/>
          <a:stretch>
            <a:fillRect/>
          </a:stretch>
        </p:blipFill>
        <p:spPr>
          <a:xfrm>
            <a:off x="6533917" y="2278684"/>
            <a:ext cx="5008928" cy="187627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13416" y="1211567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686936"/>
            <a:ext cx="99467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让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帮助我们删除指定省份的用户，具体删除哪个省份不确定，由执行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时指定。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首先我们可以使用执行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脚本组件来删除某个省份的用户，类似下图：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487155"/>
            <a:ext cx="5690870" cy="37395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333851"/>
            <a:ext cx="99467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 b="1">
                <a:solidFill>
                  <a:srgbClr val="000088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r>
              <a:rPr lang="en-US" altLang="zh-CN" sz="1800" b="1">
                <a:solidFill>
                  <a:srgbClr val="000088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from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t_user1 </a:t>
            </a:r>
            <a:r>
              <a:rPr lang="en-US" altLang="zh-CN" sz="1800" b="1">
                <a:solidFill>
                  <a:srgbClr val="000088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province </a:t>
            </a:r>
            <a:r>
              <a:rPr lang="en-US" altLang="zh-CN" sz="1800" b="1">
                <a:solidFill>
                  <a:srgbClr val="777777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=</a:t>
            </a:r>
            <a:r>
              <a:rPr lang="en-US" altLang="zh-CN" sz="1800">
                <a:solidFill>
                  <a:srgbClr val="00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 </a:t>
            </a:r>
            <a:r>
              <a:rPr lang="en-US" altLang="zh-CN" sz="1800" b="1">
                <a:solidFill>
                  <a:srgbClr val="777777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r>
              <a:rPr lang="zh-CN" altLang="zh-CN" sz="1800" b="1">
                <a:solidFill>
                  <a:srgbClr val="008800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北京市</a:t>
            </a:r>
            <a:r>
              <a:rPr lang="en-US" altLang="zh-CN" sz="1800" b="1">
                <a:solidFill>
                  <a:srgbClr val="008800"/>
                </a:solidFill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'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4391" y="1901546"/>
            <a:ext cx="1007556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但如果把北京市写在执行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脚本组件中，那么每次删除的都是北京市的用户。而此处的需求是，要执行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转换时，我们需要手动来指定要删除哪个省份的用户。此时就需要用到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中的参数了。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13416" y="1211567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参数的使用方法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3830" y="1892554"/>
            <a:ext cx="101351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转换的空白处，会弹出转换属性窗口。我们可以在属性窗口中找到命名参数选项卡，在里面配置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转换所需要的参数。例如：下图设置了一个叫做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province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的参数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830" y="2676053"/>
            <a:ext cx="569150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13416" y="1211567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脚本组件中使用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转换参数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003830" y="1892554"/>
            <a:ext cx="10135170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solidFill>
                  <a:srgbClr val="0000FF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delete</a:t>
            </a:r>
            <a:r>
              <a:rPr lang="en-US" altLang="zh-CN" sz="18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lang="en-US" altLang="zh-CN" sz="1800">
                <a:solidFill>
                  <a:srgbClr val="0000FF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from</a:t>
            </a:r>
            <a:r>
              <a:rPr lang="en-US" altLang="zh-CN" sz="18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t_user1 </a:t>
            </a:r>
            <a:r>
              <a:rPr lang="en-US" altLang="zh-CN" sz="1800">
                <a:solidFill>
                  <a:srgbClr val="0000FF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where</a:t>
            </a:r>
            <a:r>
              <a:rPr lang="en-US" altLang="zh-CN" sz="18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 province = </a:t>
            </a:r>
            <a:r>
              <a:rPr lang="en-US" altLang="zh-CN" sz="1800">
                <a:solidFill>
                  <a:srgbClr val="FF0000"/>
                </a:solidFill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'${province}’</a:t>
            </a:r>
            <a:endParaRPr kumimoji="0" lang="en-US" altLang="zh-CN" b="0" i="0" u="none" strike="noStrike" kern="1200" cap="none" spc="0" normalizeH="0" baseline="0" noProof="0">
              <a:ln>
                <a:noFill/>
              </a:ln>
              <a:solidFill>
                <a:srgbClr val="FF0000"/>
              </a:solidFill>
              <a:uLnTx/>
              <a:uFillTx/>
              <a:latin typeface="微软雅黑" panose="020B0503020204020204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通过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${province}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可以应用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配置的转换参数，而且一定要勾选上：「变量转换」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970634" y="2880916"/>
            <a:ext cx="5690870" cy="3642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88727" y="1114182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7525" y="1591236"/>
            <a:ext cx="784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在运行转换时，可以指定参数的值，例如：此处指定要删除的城市为北京市</a:t>
            </a:r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272257" y="2263021"/>
            <a:ext cx="4664865" cy="3359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88727" y="1114182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167525" y="1591236"/>
            <a:ext cx="7849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运行完后，我们发现：北京市的用户已经被删除了。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331937" y="2076748"/>
            <a:ext cx="5694680" cy="156845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9" name="文本框 8"/>
          <p:cNvSpPr txBox="1"/>
          <p:nvPr/>
        </p:nvSpPr>
        <p:spPr>
          <a:xfrm>
            <a:off x="1167525" y="3824626"/>
            <a:ext cx="618978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再来测试下删除河南省的用户：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安装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4951" y="1643883"/>
            <a:ext cx="934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的安装非常简单，只需要下载后解压即可。但前提需要安装好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1" y="227405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下载</a:t>
            </a:r>
            <a:r>
              <a:rPr lang="en-US" altLang="zh-CN"/>
              <a:t>Kettle</a:t>
            </a:r>
            <a:r>
              <a:rPr lang="zh-CN" altLang="en-US"/>
              <a:t>（可以在资料</a:t>
            </a:r>
            <a:r>
              <a:rPr lang="en-US" altLang="zh-CN"/>
              <a:t>/</a:t>
            </a:r>
            <a:r>
              <a:rPr lang="zh-CN" altLang="en-US"/>
              <a:t>安装包</a:t>
            </a:r>
            <a:r>
              <a:rPr lang="en-US" altLang="zh-CN"/>
              <a:t>/pdi-ce-9.0.0.0-423.zip)</a:t>
            </a:r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3090765" y="3247807"/>
            <a:ext cx="990600" cy="981075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文本框 13"/>
          <p:cNvSpPr txBox="1"/>
          <p:nvPr/>
        </p:nvSpPr>
        <p:spPr>
          <a:xfrm>
            <a:off x="1167036" y="2785276"/>
            <a:ext cx="7858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也可以到可以到</a:t>
            </a:r>
            <a:r>
              <a:rPr lang="en-US" altLang="zh-CN" sz="1800" u="sng">
                <a:solidFill>
                  <a:srgbClr val="0000FF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  <a:hlinkClick r:id="rId2"/>
              </a:rPr>
              <a:t>https://sourceforge.net/projects/pentaho/files/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下载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188727" y="1114182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307783" y="1602026"/>
            <a:ext cx="5690235" cy="492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496458" y="1106363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运行带参数的转换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24391" y="1739378"/>
            <a:ext cx="80537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同样，我们发现当执行完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转换后，河南省的用户也被删除了。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485367"/>
            <a:ext cx="5692140" cy="114808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安装</a:t>
            </a:r>
            <a:r>
              <a:rPr lang="en-US" altLang="zh-CN">
                <a:solidFill>
                  <a:schemeClr val="tx1"/>
                </a:solidFill>
              </a:rPr>
              <a:t>Kettle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快速入门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>
                <a:solidFill>
                  <a:schemeClr val="tx1"/>
                </a:solidFill>
              </a:rPr>
              <a:t>Transformation</a:t>
            </a:r>
            <a:r>
              <a:rPr lang="zh-CN" altLang="en-US">
                <a:solidFill>
                  <a:schemeClr val="tx1"/>
                </a:solidFill>
              </a:rPr>
              <a:t>开发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Job</a:t>
            </a:r>
            <a:r>
              <a:rPr lang="zh-CN" altLang="en-US">
                <a:solidFill>
                  <a:srgbClr val="FF0000"/>
                </a:solidFill>
              </a:rPr>
              <a:t>开发</a:t>
            </a:r>
            <a:endParaRPr lang="en-US" altLang="zh-CN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30565" y="113134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程序员小姐姐的第二次邂逅——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JOB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363" y="1795800"/>
            <a:ext cx="1013517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前几天帮助程序员小姐姐小花解决了使用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从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中抽取数据到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问题，小姐姐特别高兴，请你吃了一顿饭，好一顿魂牵梦绕。小姐姐好几天都没有联系了，今天小姐姐又抱着电脑来找你了。你知道，又有新的问题来了。</a:t>
            </a:r>
            <a:endParaRPr lang="zh-CN" altLang="zh-CN" sz="1800">
              <a:effectLst/>
              <a:latin typeface="阿里巴巴普惠体" panose="00020600040101010101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745363" y="3014255"/>
            <a:ext cx="1133195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项目经理要求小姐姐小花能够每</a:t>
            </a:r>
            <a:r>
              <a:rPr lang="en-US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秒钟执行一次</a:t>
            </a:r>
            <a:r>
              <a:rPr lang="en-US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转换，也就是每</a:t>
            </a:r>
            <a:r>
              <a:rPr lang="en-US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秒钟将</a:t>
            </a:r>
            <a:r>
              <a:rPr lang="en-US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中的数据抽取并装载到</a:t>
            </a:r>
            <a:r>
              <a:rPr lang="en-US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中。怎么实现呢？</a:t>
            </a:r>
            <a:endParaRPr lang="zh-CN" altLang="en-US">
              <a:latin typeface="阿里巴巴普惠体" panose="00020600040101010101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745363" y="4088983"/>
            <a:ext cx="10100688" cy="7617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要实现这个需求，我们需要学习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JOB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，也就是作业。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effectLst/>
                <a:latin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中的作业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(job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）定义了转换应该如何执行，可以配置转换来进行定时执行</a:t>
            </a:r>
            <a:endParaRPr lang="zh-CN" altLang="en-US"/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40030" y="1164258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二、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JOB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定时任务开发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16664" y="2224197"/>
            <a:ext cx="9929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每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秒钟执行一次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转换，也就是每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中的数据抽取并装载到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13772" y="2722467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prstClr val="black"/>
                </a:solidFill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创建作业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140957" y="3220737"/>
            <a:ext cx="3282950" cy="13119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将核心对象中，通用文件夹下的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Start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组件拖拽到中间的空白区域。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120442" y="2338346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 通用文件夹的「转换」组件拖拽到中间的空白区域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102335" y="2338346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将通用文件夹中的「成功」组件拖拽到中间的空白区域。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830" y="2549253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三、开发步骤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363" y="1795800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同样使用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键，将组件都连接起来。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328672" y="2405720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63470" y="1637375"/>
            <a:ext cx="101351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solidFill>
                  <a:prstClr val="black"/>
                </a:solidFill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配置转换组件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047126" y="1998024"/>
            <a:ext cx="956785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配置转换这里选择作业中要执行的转换，此处选择之前开发好的</a:t>
            </a:r>
            <a:r>
              <a:rPr lang="en-US" altLang="zh-CN" sz="16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excel_to_mysql.ktr</a:t>
            </a:r>
            <a:r>
              <a:rPr lang="zh-CN" altLang="zh-CN" sz="16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即可</a:t>
            </a:r>
            <a:endParaRPr lang="zh-CN" altLang="en-US" sz="1600">
              <a:latin typeface="阿里巴巴普惠体" panose="00020600040101010101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930492" y="2390828"/>
            <a:ext cx="5633085" cy="357505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文本框 12"/>
          <p:cNvSpPr txBox="1"/>
          <p:nvPr/>
        </p:nvSpPr>
        <p:spPr>
          <a:xfrm>
            <a:off x="1514947" y="6153944"/>
            <a:ext cx="646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注意：此处要先保存作业，然后再配置转换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安装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45565" y="1902772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44951" y="1643883"/>
            <a:ext cx="93440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的安装非常简单，只需要下载后解压即可。但前提需要安装好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JDK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1" y="2274050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 2. </a:t>
            </a:r>
            <a:r>
              <a:rPr lang="zh-CN" altLang="en-US"/>
              <a:t>解压</a:t>
            </a:r>
            <a:r>
              <a:rPr lang="en-US" altLang="zh-CN"/>
              <a:t>Kettle</a:t>
            </a:r>
            <a:r>
              <a:rPr lang="zh-CN" altLang="en-US"/>
              <a:t>（解压到非中文目录）</a:t>
            </a:r>
            <a:endParaRPr lang="zh-CN" altLang="en-US"/>
          </a:p>
        </p:txBody>
      </p:sp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994739" y="3052569"/>
            <a:ext cx="2933700" cy="2324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399203" y="2006707"/>
            <a:ext cx="4901642" cy="38989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959667" y="1696874"/>
            <a:ext cx="6464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spcBef>
                <a:spcPts val="600"/>
              </a:spcBef>
              <a:spcAft>
                <a:spcPts val="600"/>
              </a:spcAft>
              <a:buSzPts val="1200"/>
            </a:pPr>
            <a:r>
              <a:rPr lang="en-US" altLang="zh-CN" sz="1600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600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、启动运行作业</a:t>
            </a:r>
            <a:endParaRPr lang="zh-CN" altLang="zh-CN" sz="1600">
              <a:latin typeface="阿里巴巴普惠体" panose="00020600040101010101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3945" y="2080996"/>
            <a:ext cx="80553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6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点击播放箭头启动作业，并观察数据库中的数据是否会</a:t>
            </a:r>
            <a:r>
              <a:rPr lang="en-US" altLang="zh-CN" sz="16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6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秒钟增加一次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392381" y="2758751"/>
            <a:ext cx="5695315" cy="2535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959667" y="1696874"/>
            <a:ext cx="646417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828800" marR="0" lvl="4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200"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配置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Start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启动组件</a:t>
            </a: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阿里巴巴普惠体" panose="00020600040101010101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3946" y="2080995"/>
            <a:ext cx="657734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我们需要在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Start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组件中，配置定时执行</a:t>
            </a:r>
            <a:r>
              <a:rPr kumimoji="0" lang="zh-CN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608782" y="2499562"/>
            <a:ext cx="5353050" cy="403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设置转换参数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730977" y="1253254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配置作业流图组件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959667" y="1696874"/>
            <a:ext cx="64641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4">
              <a:spcBef>
                <a:spcPts val="600"/>
              </a:spcBef>
              <a:spcAft>
                <a:spcPts val="600"/>
              </a:spcAft>
              <a:buSzPts val="1200"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启动运行作业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33945" y="2080995"/>
            <a:ext cx="8670957" cy="84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点击播放箭头启动作业，并观察数据库中的数据是否会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秒钟增加一次。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endParaRPr kumimoji="0" lang="zh-CN" altLang="zh-CN" sz="16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473862" y="2758750"/>
            <a:ext cx="5695315" cy="25355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3" name="文本框 12"/>
          <p:cNvSpPr txBox="1"/>
          <p:nvPr/>
        </p:nvSpPr>
        <p:spPr>
          <a:xfrm>
            <a:off x="1206375" y="5718193"/>
            <a:ext cx="6577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我们看到数据每隔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秒钟就会增加一次。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安装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44843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 3. </a:t>
            </a:r>
            <a:r>
              <a:rPr lang="zh-CN" altLang="zh-CN"/>
              <a:t>进入解压后的文件夹</a:t>
            </a:r>
            <a:r>
              <a:rPr lang="en-US" altLang="zh-CN"/>
              <a:t>data-integration,</a:t>
            </a:r>
            <a:r>
              <a:rPr lang="zh-CN" altLang="zh-CN"/>
              <a:t>双击</a:t>
            </a:r>
            <a:r>
              <a:rPr lang="en-US" altLang="zh-CN"/>
              <a:t>Spoon.bat</a:t>
            </a:r>
            <a:r>
              <a:rPr lang="zh-CN" altLang="zh-CN"/>
              <a:t>，启动</a:t>
            </a:r>
            <a:r>
              <a:rPr lang="en-US" altLang="zh-CN"/>
              <a:t>kettle</a:t>
            </a:r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87514" y="2784585"/>
            <a:ext cx="5036004" cy="2776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安装</a:t>
            </a:r>
            <a:r>
              <a:rPr lang="en-US" altLang="zh-CN">
                <a:solidFill>
                  <a:schemeClr val="tx1"/>
                </a:solidFill>
              </a:rPr>
              <a:t>Kettle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Kettle</a:t>
            </a:r>
            <a:r>
              <a:rPr lang="zh-CN" altLang="en-US">
                <a:solidFill>
                  <a:srgbClr val="FF0000"/>
                </a:solidFill>
              </a:rPr>
              <a:t>快速入门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/>
              <a:t>Transformation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Kettle</a:t>
            </a:r>
            <a:r>
              <a:rPr lang="zh-CN" altLang="en-US"/>
              <a:t>的</a:t>
            </a:r>
            <a:r>
              <a:rPr lang="en-US" altLang="zh-CN"/>
              <a:t>Linux</a:t>
            </a:r>
            <a:r>
              <a:rPr lang="zh-CN" altLang="en-US"/>
              <a:t>部署</a:t>
            </a:r>
            <a:endParaRPr lang="en-US" altLang="zh-CN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需求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3026" y="1561786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有一个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txt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文件，内容如下：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75433" y="2320523"/>
            <a:ext cx="9438951" cy="26545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id,name,age,gender,province,city,region,phone,birthday,hobby,register_date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392456197008193000,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张三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,20,0,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北京市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昌平区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回龙观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,18589407692,1970-8-19,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美食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篮球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足球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,2018-8-6 9:44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267456198006210000,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李四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,25,1,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河南省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郑州市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郑东新区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,18681109672,1980-6-21,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音乐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阅读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旅游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,2017-4-7 9:14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892456199007203000,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王五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,24,1,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湖北省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武汉市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汉阳区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,18798009102,1990-7-20,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写代码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读代码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算法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,2016-6-8 7:34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492456198712198000,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赵六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,26,2,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陕西省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西安市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莲湖区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,18189189195,1987-12-19,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购物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旅游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,2016-1-9 19:15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200">
                <a:effectLst/>
                <a:latin typeface="微软雅黑" panose="020B0503020204020204" pitchFamily="34" charset="-122"/>
                <a:ea typeface="微软雅黑 Light" panose="020B0502040204020203" pitchFamily="34" charset="-122"/>
                <a:cs typeface="微软雅黑" panose="020B0503020204020204" pitchFamily="34" charset="-122"/>
              </a:rPr>
              <a:t>392456197008193000,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张三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,20,0,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北京市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昌平区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回龙观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,18589407692,1970-8-19,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美食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篮球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足球</a:t>
            </a:r>
            <a:r>
              <a:rPr lang="en-US" altLang="zh-CN" sz="1200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,2018-8-6 9:44</a:t>
            </a:r>
            <a:endParaRPr lang="zh-CN" altLang="zh-CN" sz="12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200">
                <a:effectLst/>
                <a:latin typeface="微软雅黑" panose="020B0503020204020204" pitchFamily="34" charset="-122"/>
                <a:cs typeface="微软雅黑" panose="020B0503020204020204" pitchFamily="34" charset="-122"/>
              </a:rPr>
              <a:t>392456197008193000,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张三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,20,0,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北京市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昌平区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回龙观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,18589407692,1970-8-19,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美食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篮球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;</a:t>
            </a:r>
            <a:r>
              <a:rPr lang="zh-CN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足球</a:t>
            </a:r>
            <a:r>
              <a:rPr lang="en-US" altLang="zh-CN" sz="1200">
                <a:effectLst/>
                <a:ea typeface="微软雅黑" panose="020B0503020204020204" pitchFamily="34" charset="-122"/>
                <a:cs typeface="微软雅黑" panose="020B0503020204020204" pitchFamily="34" charset="-122"/>
              </a:rPr>
              <a:t>,2018-8-6 9:44</a:t>
            </a:r>
            <a:endParaRPr lang="zh-CN" altLang="en-US" sz="12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需求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3026" y="1561786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我们需要使用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将这个文件中的数据抽取出来，然后装载到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graphicFrame>
        <p:nvGraphicFramePr>
          <p:cNvPr id="5" name="表格 4"/>
          <p:cNvGraphicFramePr>
            <a:graphicFrameLocks noGrp="1"/>
          </p:cNvGraphicFramePr>
          <p:nvPr/>
        </p:nvGraphicFramePr>
        <p:xfrm>
          <a:off x="844952" y="2176462"/>
          <a:ext cx="7683586" cy="344182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436754"/>
                <a:gridCol w="447992"/>
                <a:gridCol w="334323"/>
                <a:gridCol w="481426"/>
                <a:gridCol w="578379"/>
                <a:gridCol w="559992"/>
                <a:gridCol w="469725"/>
                <a:gridCol w="888464"/>
                <a:gridCol w="824943"/>
                <a:gridCol w="961180"/>
                <a:gridCol w="700408"/>
              </a:tblGrid>
              <a:tr h="348108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id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name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age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gender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province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city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region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phone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birthday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hobby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register_date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392456197008193000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张三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北京市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昌平区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回龙观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18589407692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1970-08-19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美食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篮球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足球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2018-08-06 09:44:43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267456198006210000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李四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25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1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河南省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郑州市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郑东新区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18681109672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1980-06-21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音乐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阅读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旅游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2017-04-07 09:14:13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892456199007203000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王五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24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1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湖北省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武汉市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汉阳区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18798009102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1990-07-20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写代码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读代码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算法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2016-06-08 07:34:23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492456198712198000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赵六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26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陕西省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西安市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莲湖区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18189189195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1987-12-19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购物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旅游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2016-01-09 19:15:53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392456197008193000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张三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北京市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昌平区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回龙观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18589407692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1970-08-19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美食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篮球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足球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2018-08-06 09:44:43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  <a:tr h="515619">
                <a:tc>
                  <a:txBody>
                    <a:bodyPr/>
                    <a:lstStyle/>
                    <a:p>
                      <a:pPr algn="r" fontAlgn="ctr"/>
                      <a:r>
                        <a:rPr lang="en-US" sz="800">
                          <a:effectLst/>
                        </a:rPr>
                        <a:t>392456197008193000 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sz="800">
                          <a:effectLst/>
                        </a:rPr>
                        <a:t>张三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20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800">
                          <a:effectLst/>
                        </a:rPr>
                        <a:t>0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北京市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zh-CN" sz="800">
                          <a:effectLst/>
                        </a:rPr>
                        <a:t>昌平区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ctr"/>
                      <a:r>
                        <a:rPr lang="zh-CN" sz="800">
                          <a:effectLst/>
                        </a:rPr>
                        <a:t>回龙观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18589407692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n-US" sz="800">
                          <a:effectLst/>
                        </a:rPr>
                        <a:t>1970-08-19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zh-CN" sz="800">
                          <a:effectLst/>
                        </a:rPr>
                        <a:t>美食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篮球</a:t>
                      </a:r>
                      <a:r>
                        <a:rPr lang="en-US" sz="800">
                          <a:effectLst/>
                        </a:rPr>
                        <a:t>;</a:t>
                      </a:r>
                      <a:r>
                        <a:rPr lang="zh-CN" sz="800">
                          <a:effectLst/>
                        </a:rPr>
                        <a:t>足球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800">
                          <a:effectLst/>
                        </a:rPr>
                        <a:t>2018-08-06 09:44:43</a:t>
                      </a:r>
                      <a:endParaRPr lang="zh-CN" sz="1050">
                        <a:effectLst/>
                        <a:latin typeface="微软雅黑 Light" panose="020B0502040204020203" pitchFamily="34" charset="-122"/>
                        <a:ea typeface="微软雅黑 Light" panose="020B0502040204020203" pitchFamily="34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0" anchor="b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rgbClr val="FF0000"/>
                </a:solidFill>
              </a:rPr>
              <a:t>Kettle</a:t>
            </a:r>
            <a:r>
              <a:rPr lang="zh-CN" altLang="en-US">
                <a:solidFill>
                  <a:srgbClr val="FF0000"/>
                </a:solidFill>
              </a:rPr>
              <a:t>的介绍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/>
              <a:t>Windows</a:t>
            </a:r>
            <a:r>
              <a:rPr lang="zh-CN" altLang="en-US"/>
              <a:t>安装</a:t>
            </a:r>
            <a:r>
              <a:rPr lang="en-US" altLang="zh-CN"/>
              <a:t>Kettle</a:t>
            </a:r>
            <a:endParaRPr lang="en-US" altLang="zh-CN" dirty="0"/>
          </a:p>
          <a:p>
            <a:r>
              <a:rPr lang="en-US" altLang="zh-CN"/>
              <a:t>Kettle</a:t>
            </a:r>
            <a:r>
              <a:rPr lang="zh-CN" altLang="en-US"/>
              <a:t>快速入门</a:t>
            </a:r>
            <a:endParaRPr lang="en-US" altLang="zh-CN" dirty="0"/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/>
              <a:t>Transformation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需求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3026" y="1561786"/>
            <a:ext cx="91761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我们需要使用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将这个文件中的数据抽取出来，然后装载到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710880" y="2257677"/>
            <a:ext cx="7694566" cy="412553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的基本开发步骤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93026" y="1561786"/>
            <a:ext cx="11598974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要使用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来进行数据处理，首先要做的是构建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的数据流图，也就是用可视化操作像排积木的方式，把要做的事情排列出来。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087340" y="3012611"/>
            <a:ext cx="5691505" cy="211645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en-US" altLang="zh-CN"/>
              <a:t>Kettle</a:t>
            </a:r>
            <a:r>
              <a:rPr lang="zh-CN" altLang="en-US"/>
              <a:t>的基本开发步骤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52798"/>
            <a:ext cx="11598974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配置数据流图中的各个组件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lvl="0"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保存并启动执行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165105"/>
            <a:ext cx="5291771" cy="231897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" name="文本框 7"/>
          <p:cNvSpPr txBox="1"/>
          <p:nvPr/>
        </p:nvSpPr>
        <p:spPr>
          <a:xfrm>
            <a:off x="844952" y="1702862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ea typeface="微软雅黑 Light" panose="020B0502040204020203" pitchFamily="34" charset="-122"/>
              </a:rPr>
              <a:t>1</a:t>
            </a:r>
            <a:r>
              <a:rPr lang="zh-CN" altLang="en-US">
                <a:ea typeface="微软雅黑 Light" panose="020B0502040204020203" pitchFamily="34" charset="-122"/>
              </a:rPr>
              <a:t>、</a:t>
            </a:r>
            <a:r>
              <a:rPr lang="zh-CN" altLang="zh-CN">
                <a:ea typeface="微软雅黑 Light" panose="020B0502040204020203" pitchFamily="34" charset="-122"/>
              </a:rPr>
              <a:t>将左边的核心对象中的 输入文件夹下的文本文件输入 拖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微软雅黑 Light" panose="020B0502040204020203" pitchFamily="34" charset="-122"/>
              </a:rPr>
              <a:t>拽到中间空白区域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12520" y="2042614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从输出文件夹中将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输出 组件拖拽到中间空白区域。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830" y="2149524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按住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键点击 文本文件输入组件，移动鼠标到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输出，然后释放鼠标，这样就可以将两个组件连接到一起。。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59876" y="2661676"/>
            <a:ext cx="5634355" cy="21501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双击文本文件输入组件，在弹出窗口中点击「浏览」按钮。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143561" y="2200470"/>
            <a:ext cx="5631815" cy="35648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选择 资料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测试数据 中的 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user.txt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830" y="2152527"/>
            <a:ext cx="5629910" cy="388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点击「增加」按钮，将文件加入到要抽取的数据中来。注意：不点添加按钮，将不会抽取数据。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2299070"/>
            <a:ext cx="5633720" cy="37998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数据仓库是一个很大的数据存储集合，出于企业的分析性报告和决策支持目的而创建的，对多样的业务数据进行筛选与整合。它为企业提供一定的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BI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能力，指导业务流程改进，监视时间成本、质量以及控制。</a:t>
            </a:r>
            <a:endParaRPr kumimoji="1"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数据仓库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601650"/>
            <a:ext cx="8644023" cy="401216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点击「内容」选项卡，将分隔符修改为逗号（注意是英文状态的逗号），将编码方式修改为：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UTF-8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095131" y="2310821"/>
            <a:ext cx="6009054" cy="35360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5.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点击「字段」选项卡，再点击「获取字段」按钮，可以读取到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txt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文件中的所有字段。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830" y="2406552"/>
            <a:ext cx="6487216" cy="37568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6.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点击「预览记录」按钮，查看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是否能够读取到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user.txt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359098"/>
            <a:ext cx="4762500" cy="32124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6096000" y="2359098"/>
            <a:ext cx="5171609" cy="321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配置文件文本输入组件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55005"/>
            <a:ext cx="86369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7.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0" y="2394266"/>
            <a:ext cx="5432447" cy="3373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>
                <a:latin typeface="微软雅黑 Light" panose="020B0502040204020203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输出组件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67458" y="163597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 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输出组件，在弹出窗口中点击「浏览」按钮。</a:t>
            </a:r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297141"/>
            <a:ext cx="5620828" cy="34442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>
                <a:latin typeface="微软雅黑 Light" panose="020B0502040204020203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输出组件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880" y="1690009"/>
            <a:ext cx="997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2. 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点击「内容」选项卡，设置要将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文件输出到哪儿的路径，然后点击确定，再删除文件后缀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xls</a:t>
            </a:r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2536867"/>
            <a:ext cx="4052570" cy="36937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>
                <a:latin typeface="微软雅黑 Light" panose="020B0502040204020203" pitchFamily="34" charset="-122"/>
                <a:ea typeface="微软雅黑" panose="020B0503020204020204" pitchFamily="34" charset="-122"/>
              </a:rPr>
              <a:t>Excel</a:t>
            </a: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输出组件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880" y="1700432"/>
            <a:ext cx="997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点击「字段」选项卡，再点击「获取字段」，将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的格式设置为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0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，表示只输出不带小数点的数字。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710880" y="2653714"/>
            <a:ext cx="4002405" cy="3027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保存并启动执行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0318" y="1635973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点击工具条上方的保存按钮，或者按快捷键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Ctrl + s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017270" y="2413293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保存并启动执行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0317" y="1635973"/>
            <a:ext cx="856590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2. Kettle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会提示让我们保存该数据流图（转换），我们保存到一个指定位置即可，然后点击「保存」按钮即可。</a:t>
            </a:r>
            <a:endParaRPr lang="zh-CN" altLang="en-US"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点击工具栏上的播放按钮启动执行。</a:t>
            </a:r>
            <a:endParaRPr lang="zh-CN" altLang="en-US"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2650685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快速入门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保存并启动执行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80317" y="1635973"/>
            <a:ext cx="856590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执行完后，我们可以到指定的位置，发现</a:t>
            </a:r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en-US">
                <a:ea typeface="微软雅黑 Light" panose="020B0502040204020203" pitchFamily="34" charset="-122"/>
                <a:cs typeface="Times New Roman" panose="02020603050405020304" pitchFamily="18" charset="0"/>
              </a:rPr>
              <a:t>文件已经生成，可以看到里面的内容。</a:t>
            </a:r>
            <a:endParaRPr lang="zh-CN" altLang="en-US"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830" y="2791530"/>
            <a:ext cx="5630545" cy="590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382131"/>
            <a:ext cx="10551169" cy="1280005"/>
          </a:xfrm>
        </p:spPr>
        <p:txBody>
          <a:bodyPr/>
          <a:lstStyle/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ETL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，是英文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Extract-Transform-Load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的缩写，用来描述将数据从来源端经（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extrac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过抽取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）、转换（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transform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）、加载（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load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）至目的端的过程。</a:t>
            </a:r>
            <a:r>
              <a:rPr kumimoji="1"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ETL</a:t>
            </a:r>
            <a:r>
              <a:rPr kumimoji="1"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是将业务系统的数据经过抽取、清洗、转换之后加载到数据仓库的过程，目的是将企业中分散、零乱、标准不统一的数据整合到一起。</a:t>
            </a:r>
            <a:endParaRPr kumimoji="1" lang="zh-CN" altLang="en-US" dirty="0"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21200" y="864941"/>
            <a:ext cx="10749599" cy="517190"/>
          </a:xfrm>
        </p:spPr>
        <p:txBody>
          <a:bodyPr/>
          <a:lstStyle/>
          <a:p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ETL</a:t>
            </a:r>
            <a:endParaRPr lang="zh-CN" altLang="zh-CN" dirty="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2662136"/>
            <a:ext cx="9869045" cy="402923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安装</a:t>
            </a:r>
            <a:r>
              <a:rPr lang="en-US" altLang="zh-CN">
                <a:solidFill>
                  <a:schemeClr val="tx1"/>
                </a:solidFill>
              </a:rPr>
              <a:t>Kettle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快速入门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>
                <a:solidFill>
                  <a:srgbClr val="FF0000"/>
                </a:solidFill>
              </a:rPr>
              <a:t>程序小姐姐的烦恼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/>
              <a:t>Transformation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问题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10880" y="1700432"/>
            <a:ext cx="997807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公司来了有个漂亮的程序员小姐姐叫小花，她刚大学毕业，项目经理安排她这样一项工作：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r>
              <a:rPr lang="zh-CN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有这样一个</a:t>
            </a:r>
            <a:r>
              <a:rPr lang="en-US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文件：</a:t>
            </a:r>
            <a:r>
              <a:rPr lang="en-US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user.xls</a:t>
            </a:r>
            <a:r>
              <a:rPr lang="zh-CN" altLang="zh-CN" sz="1800">
                <a:effectLst/>
                <a:ea typeface="阿里巴巴普惠体" panose="00020600040101010101"/>
                <a:cs typeface="Times New Roman" panose="02020603050405020304" pitchFamily="18" charset="0"/>
              </a:rPr>
              <a:t>，这个文件内容是这样的。</a:t>
            </a:r>
            <a:endParaRPr lang="zh-CN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2589465"/>
            <a:ext cx="6206480" cy="1043982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0" name="文本框 9"/>
          <p:cNvSpPr txBox="1"/>
          <p:nvPr/>
        </p:nvSpPr>
        <p:spPr>
          <a:xfrm>
            <a:off x="710880" y="4072989"/>
            <a:ext cx="609746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项目经理想要让她将这些数据导入到</a:t>
            </a:r>
            <a:r>
              <a:rPr lang="en-US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MySQL</a:t>
            </a: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中来。</a:t>
            </a:r>
            <a:endParaRPr lang="zh-CN" altLang="zh-CN"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  <a:p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小花刚来，急得团团转，不知所措，机会来了。</a:t>
            </a:r>
            <a:endParaRPr lang="zh-CN" altLang="en-US"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721200" y="1253809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数据抽取的需求</a:t>
            </a:r>
            <a:endParaRPr lang="zh-CN" altLang="zh-CN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924391" y="2300294"/>
            <a:ext cx="997807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需要从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中将这些用户的数据，使用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抽取到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600200" lvl="3" indent="-228600">
              <a:spcBef>
                <a:spcPts val="600"/>
              </a:spcBef>
              <a:spcAft>
                <a:spcPts val="600"/>
              </a:spcAft>
              <a:buSzPts val="1400"/>
              <a:buFont typeface="微软雅黑" panose="020B0503020204020204" pitchFamily="34" charset="-122"/>
              <a:buAutoNum type="arabicPeriod"/>
            </a:pPr>
            <a:r>
              <a:rPr lang="zh-CN" altLang="zh-CN" sz="180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找到小姐姐的</a:t>
            </a:r>
            <a:r>
              <a:rPr lang="en-US" altLang="zh-CN" sz="180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1800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文件</a:t>
            </a:r>
            <a:endParaRPr lang="zh-CN" altLang="zh-CN" sz="1800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3830" y="2579070"/>
            <a:ext cx="63374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在资料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测试数据 文件夹中可以找到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user.xlsx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830" y="3228433"/>
            <a:ext cx="7369213" cy="15246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 在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MySQL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数据库中创建数据库</a:t>
            </a:r>
            <a:endParaRPr lang="zh-CN" altLang="zh-CN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3830" y="2651500"/>
            <a:ext cx="10343218" cy="16619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为了方便将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文件中的数据抽取到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中，我们必须要创建一个名字叫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kettle_demo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的数据库，后续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中的数据会装载到该数据库的表中。</a:t>
            </a:r>
            <a:endParaRPr lang="en-US" altLang="zh-CN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  1. 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中右键点击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连接，选择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New/Schema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2402904" y="3795681"/>
            <a:ext cx="3772535" cy="2818130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 在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MySQL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数据库中创建数据库</a:t>
            </a:r>
            <a:endParaRPr lang="zh-CN" altLang="zh-CN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3830" y="2651500"/>
            <a:ext cx="1034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在创建数据库的对话框中输入</a:t>
            </a: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kettle_demo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，点击</a:t>
            </a: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Execute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2062722" y="3418446"/>
            <a:ext cx="3771265" cy="230568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lang="en-US" altLang="zh-CN" sz="1800">
              <a:effectLst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654831" y="20703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2.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 在</a:t>
            </a:r>
            <a:r>
              <a:rPr lang="en-US" altLang="zh-CN">
                <a:latin typeface="微软雅黑" panose="020B0503020204020204" pitchFamily="34" charset="-122"/>
                <a:ea typeface="宋体" panose="02010600030101010101" pitchFamily="2" charset="-122"/>
              </a:rPr>
              <a:t>MySQL</a:t>
            </a:r>
            <a:r>
              <a:rPr lang="zh-CN" altLang="en-US">
                <a:latin typeface="微软雅黑" panose="020B0503020204020204" pitchFamily="34" charset="-122"/>
                <a:ea typeface="宋体" panose="02010600030101010101" pitchFamily="2" charset="-122"/>
              </a:rPr>
              <a:t>数据库中创建数据库</a:t>
            </a:r>
            <a:endParaRPr lang="zh-CN" altLang="zh-CN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3830" y="2651500"/>
            <a:ext cx="103432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我们可以看到</a:t>
            </a:r>
            <a:r>
              <a:rPr lang="en-US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kettle_demo</a:t>
            </a:r>
            <a:r>
              <a:rPr lang="zh-CN" altLang="zh-CN" sz="1800">
                <a:solidFill>
                  <a:srgbClr val="000000"/>
                </a:solidFill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数据库名称就已经创建好了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553222" y="3232630"/>
            <a:ext cx="3403993" cy="2609321"/>
          </a:xfrm>
          <a:prstGeom prst="rect">
            <a:avLst/>
          </a:prstGeom>
          <a:noFill/>
          <a:ln>
            <a:solidFill>
              <a:schemeClr val="bg2"/>
            </a:solidFill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en-US">
                <a:latin typeface="微软雅黑 Light" panose="020B0502040204020203" pitchFamily="34" charset="-122"/>
                <a:ea typeface="微软雅黑" panose="020B0503020204020204" pitchFamily="34" charset="-122"/>
              </a:rPr>
              <a:t>准备工作</a:t>
            </a:r>
            <a:endParaRPr lang="zh-CN" altLang="en-US">
              <a:latin typeface="微软雅黑 Light" panose="020B0502040204020203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为了完成本案例，我们需要准备以下几件工作：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-473761" y="2121631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+mn-cs"/>
              </a:rPr>
              <a:t>2.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中加载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驱动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003830" y="2787302"/>
            <a:ext cx="1034321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要想连接到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，必须要安装一个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的驱动，就好比我们装完操作系统要安装显卡驱动一样。加载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驱动只需以下两步：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将资料中的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 jdbc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驱动包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mysql-connector-java-5.1.47.jar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mysql-connector-java-8.0.13.jar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导入到 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data-integration/lib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重启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即可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44952" y="1561670"/>
            <a:ext cx="99780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效果图：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830" y="2395537"/>
            <a:ext cx="2820207" cy="140274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857480" y="1447372"/>
            <a:ext cx="11334520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kumimoji="0" lang="zh-CN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中创建一个转换（两种方式）</a:t>
            </a:r>
            <a:endParaRPr kumimoji="0" lang="zh-C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1)  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点击菜单：文件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新建</a:t>
            </a: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</a:t>
            </a:r>
            <a:endParaRPr kumimoji="0" lang="zh-CN" altLang="en-US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kumimoji="0" lang="en-US" altLang="zh-CN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2) </a:t>
            </a:r>
            <a:r>
              <a:rPr kumimoji="0" lang="zh-CN" altLang="en-US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点击按钮</a:t>
            </a:r>
            <a:r>
              <a:rPr kumimoji="0" lang="zh-CN" altLang="en-US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：</a:t>
            </a:r>
            <a:endParaRPr kumimoji="0" lang="en-US" altLang="zh-CN" sz="10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lvl="1"/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3)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快捷键：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Ctrl + N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1585680" y="2866185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>
          <a:xfrm>
            <a:off x="710880" y="1382131"/>
            <a:ext cx="10551169" cy="1280005"/>
          </a:xfrm>
        </p:spPr>
        <p:txBody>
          <a:bodyPr>
            <a:noAutofit/>
          </a:bodyPr>
          <a:lstStyle/>
          <a:p>
            <a:pPr marL="0" indent="0">
              <a:spcBef>
                <a:spcPts val="900"/>
              </a:spcBef>
              <a:spcAft>
                <a:spcPts val="900"/>
              </a:spcAft>
              <a:buNone/>
            </a:pP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对于企业或行业应用来说，经常会遇到各种数据的处理，转换，迁移，掌握一种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etl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工具的使用，必不可少，这里要学习的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ETL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工具是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——Kettle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，现在已经更名为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PDI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42900" lvl="0" indent="-342900" eaLnBrk="0" hangingPunct="0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Kettle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是一款国外开源的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ETL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工具，纯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java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编写，可以在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Window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Linux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Unix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上运行，绿色无需安装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Kettle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中文名称叫水壶，该项目的主程序员</a:t>
            </a: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MATT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希望把各种数据放到一个壶里，然后以一种指定的格式流出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342900" lvl="0" indent="-342900">
              <a:spcBef>
                <a:spcPts val="900"/>
              </a:spcBef>
              <a:spcAft>
                <a:spcPts val="900"/>
              </a:spcAft>
              <a:buFont typeface="Wingdings" panose="05000000000000000000" pitchFamily="2" charset="2"/>
              <a:buChar char=""/>
            </a:pPr>
            <a:r>
              <a:rPr lang="en-US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Kettle</a:t>
            </a:r>
            <a:r>
              <a:rPr lang="zh-CN" altLang="zh-CN" sz="16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允许管理来自不同数据库的数据，提供一个图形化的用户环境来描述想做什么，无需关心</a:t>
            </a:r>
            <a:endParaRPr lang="zh-CN" altLang="zh-CN" sz="16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是什么</a:t>
            </a:r>
            <a:endParaRPr lang="zh-CN" altLang="en-US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75999" y="1653958"/>
            <a:ext cx="1133452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>
                <a:tab pos="533400" algn="l"/>
              </a:tabLst>
            </a:pP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从左边的核心对象中，分别拖入「输入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/Excel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输入」、「输出</a:t>
            </a:r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en-US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表输出」两个组件到中间区域</a:t>
            </a:r>
            <a:endParaRPr lang="zh-CN" altLang="en-US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2222773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>
          <a:xfrm>
            <a:off x="538626" y="937285"/>
            <a:ext cx="10749599" cy="517190"/>
          </a:xfrm>
        </p:spPr>
        <p:txBody>
          <a:bodyPr/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开发步骤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775999" y="1515459"/>
            <a:ext cx="1133452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33400" algn="l"/>
              </a:tabLst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然后按住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键，在 「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输入」组件上点击鼠标左键，拖动到「表输出」组件上，连接两个组件，这样数据流图就构建好了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393925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613036" y="943300"/>
            <a:ext cx="11334520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334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刚刚已经把数据流图构建好了，那么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就可以将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文件中的数据抽取到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中吗？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显然是不行的。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根本不知道要将哪个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文件中的数据，抽取到哪个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中。我们需要配置这两个组件，告诉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从哪个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文件中抽取，以及将数据装载到哪个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53612" y="1837716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4391" y="2357424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输入组件，会弹出一个对话框，我们可以再该对话框中配置该组件</a:t>
            </a:r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2292865" y="2761046"/>
            <a:ext cx="5607050" cy="3559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41273"/>
            <a:ext cx="924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因为此处要抽取的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 2007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版本，所以指定</a:t>
            </a:r>
            <a:r>
              <a:rPr lang="zh-CN" altLang="zh-CN" sz="1800" b="1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表格类型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 2007 XLSX (Apache POI)</a:t>
            </a:r>
            <a:endParaRPr lang="zh-CN" altLang="en-US"/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2498800" y="2487604"/>
            <a:ext cx="5582285" cy="35439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41273"/>
            <a:ext cx="924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随后我们需要找到要抽取的那个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文件，点击「浏览」按钮，找到 「资料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测试数据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/user.xlsx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」文件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2956381" y="2487604"/>
            <a:ext cx="5591175" cy="3549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再点击旁边的「增加」按钮，切记：一定要点击增加按钮哦！否则没有效果！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326811" y="2423276"/>
            <a:ext cx="6006496" cy="36334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5.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在弹出菜单中，点击「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Sheet1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」工作簿，并点击 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&gt;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 按钮移动到右边。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042763" y="2336025"/>
            <a:ext cx="6254330" cy="38474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41273"/>
            <a:ext cx="92482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6.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点击「字段」选项卡，点击「获取来自头部数据的字段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...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」按钮，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会从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中读取第一行字段名称。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0" y="2487604"/>
            <a:ext cx="6689573" cy="3994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7.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age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字段的格式设置为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#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register_date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的格式设置为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yyyy-MM-dd HH:mm:ss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003829" y="2423276"/>
            <a:ext cx="7443053" cy="3968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8.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点击「预览记录」按钮查看抽取到的数据。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0" y="2539456"/>
            <a:ext cx="6762001" cy="36531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Kettle</a:t>
            </a:r>
            <a:r>
              <a:rPr kumimoji="1" lang="zh-CN" altLang="en-US"/>
              <a:t>介绍</a:t>
            </a:r>
            <a:endParaRPr kumimoji="1" lang="zh-CN" altLang="en-US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/>
              <a:t>Kettle</a:t>
            </a:r>
            <a:r>
              <a:rPr lang="zh-CN" altLang="en-US"/>
              <a:t>是什么</a:t>
            </a:r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5881333" y="2180605"/>
            <a:ext cx="5324732" cy="2839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图片 9"/>
          <p:cNvPicPr/>
          <p:nvPr/>
        </p:nvPicPr>
        <p:blipFill>
          <a:blip r:embed="rId2"/>
          <a:stretch>
            <a:fillRect/>
          </a:stretch>
        </p:blipFill>
        <p:spPr>
          <a:xfrm>
            <a:off x="571317" y="2047219"/>
            <a:ext cx="5036381" cy="27113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807521" y="1259270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Excel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输入组件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1841273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9.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423276"/>
            <a:ext cx="6264060" cy="36787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创建数据库连接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2227744"/>
            <a:ext cx="924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双击「表输入」组件，会自动弹出配置窗口，点击「新建」按钮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802732" y="1549877"/>
            <a:ext cx="88688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要使用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操作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，必须要建立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的连接，否则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也不知道操作哪个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库</a:t>
            </a:r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1382810" y="2703195"/>
            <a:ext cx="5533390" cy="3996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创建数据库连接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924391" y="1547621"/>
            <a:ext cx="924826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2. 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配置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连接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(1)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输入连接名称，此处用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mysql_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开头，数据库名称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kettle_demo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为结尾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(2)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在连接类型列表中，选择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MySQL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(3)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输入连接方式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: </a:t>
            </a:r>
            <a:endParaRPr kumimoji="0" lang="en-US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(4)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输入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MySQL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黑体" panose="02010609060101010101" pitchFamily="49" charset="-122"/>
                <a:cs typeface="+mn-cs"/>
              </a:rPr>
              <a:t>的连接参数 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1328292" y="3279740"/>
            <a:ext cx="5728442" cy="31018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创建数据库连接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974006" y="1657929"/>
            <a:ext cx="643701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点击测试按钮，测试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是否能够正确连接到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endParaRPr lang="en-US" altLang="zh-CN" sz="1800">
              <a:effectLst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en-US" altLang="zh-CN"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点击确认保存，到这里数据库连接就应该创建好了</a:t>
            </a:r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195096" y="2598706"/>
            <a:ext cx="5558790" cy="40151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24159"/>
            <a:ext cx="976074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要保存数据到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，必须先要创建好表。那么，我们是否需要自己手动在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中创建一个表，用来保存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中抽取过来的数据呢？</a:t>
            </a:r>
            <a:endParaRPr lang="zh-CN" altLang="zh-CN" sz="1800">
              <a:effectLst/>
              <a:latin typeface="阿里巴巴普惠体" panose="00020600040101010101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答案是：不需要。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Kettke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可以自动为我们在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中创建表。</a:t>
            </a:r>
            <a:endParaRPr lang="zh-CN" altLang="zh-CN" sz="1800">
              <a:effectLst/>
              <a:latin typeface="阿里巴巴普惠体" panose="00020600040101010101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44952" y="2536800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输入目标表的名称为：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，后续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中创建一张名为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的表格。</a:t>
            </a:r>
            <a:endParaRPr lang="zh-CN" altLang="en-US"/>
          </a:p>
        </p:txBody>
      </p:sp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1300881" y="2995443"/>
            <a:ext cx="4578350" cy="33070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0880" y="1798669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点击下方的「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」按钮，可以看到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会自动帮助我们生成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创建表的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语句。</a:t>
            </a:r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868650" y="2626376"/>
            <a:ext cx="4604385" cy="24479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文本框 10"/>
          <p:cNvSpPr txBox="1"/>
          <p:nvPr/>
        </p:nvSpPr>
        <p:spPr>
          <a:xfrm>
            <a:off x="7015331" y="5197344"/>
            <a:ext cx="6437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gender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字段类型设置为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INT</a:t>
            </a:r>
            <a:endParaRPr lang="zh-CN" altLang="en-US"/>
          </a:p>
        </p:txBody>
      </p:sp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6759173" y="2463155"/>
            <a:ext cx="4587875" cy="2439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0880" y="1798669"/>
            <a:ext cx="100685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点击执行按钮。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将会让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脚本。执行完后，可以在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中刷新在数据库，可以查看到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帮助我们创建的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4" name="图片 13"/>
          <p:cNvPicPr/>
          <p:nvPr/>
        </p:nvPicPr>
        <p:blipFill>
          <a:blip r:embed="rId1"/>
          <a:stretch>
            <a:fillRect/>
          </a:stretch>
        </p:blipFill>
        <p:spPr>
          <a:xfrm>
            <a:off x="829713" y="2545105"/>
            <a:ext cx="4603115" cy="2473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图片 14"/>
          <p:cNvPicPr/>
          <p:nvPr/>
        </p:nvPicPr>
        <p:blipFill>
          <a:blip r:embed="rId2"/>
          <a:stretch>
            <a:fillRect/>
          </a:stretch>
        </p:blipFill>
        <p:spPr>
          <a:xfrm>
            <a:off x="6297910" y="2567175"/>
            <a:ext cx="3543205" cy="2155621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配置</a:t>
            </a:r>
            <a:r>
              <a:rPr kumimoji="1" lang="en-US" altLang="zh-CN"/>
              <a:t>Kettle</a:t>
            </a:r>
            <a:r>
              <a:rPr kumimoji="1" lang="zh-CN" altLang="en-US"/>
              <a:t>数据流图中的组件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80772" y="970962"/>
            <a:ext cx="74346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-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使用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微软雅黑" panose="020B0503020204020204" pitchFamily="34" charset="-122"/>
              </a:rPr>
              <a:t>MySQL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中自动创建表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710880" y="1665094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点击「确定」按钮，保存配置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2384123"/>
            <a:ext cx="4589145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保存并启动执行</a:t>
            </a:r>
            <a:r>
              <a:rPr kumimoji="1" lang="en-US" altLang="zh-CN"/>
              <a:t>Kettle</a:t>
            </a:r>
            <a:r>
              <a:rPr kumimoji="1" lang="zh-CN" altLang="en-US"/>
              <a:t>转换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75078" y="1225878"/>
            <a:ext cx="100685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数据流图中的组件都已经准备好了，接下来就可以开始执行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转换了。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5078" y="1668510"/>
            <a:ext cx="60975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点击保存按钮保存转换。</a:t>
            </a:r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818719" y="2172253"/>
            <a:ext cx="5610225" cy="334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保存并启动执行</a:t>
            </a:r>
            <a:r>
              <a:rPr kumimoji="1" lang="en-US" altLang="zh-CN"/>
              <a:t>Kettle</a:t>
            </a:r>
            <a:r>
              <a:rPr kumimoji="1" lang="zh-CN" altLang="en-US"/>
              <a:t>转换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097484"/>
            <a:ext cx="609746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2.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点击工具栏上的播放按钮启动执行。</a:t>
            </a:r>
            <a:endParaRPr lang="zh-CN" altLang="en-US"/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1088571" y="2082996"/>
            <a:ext cx="5610225" cy="33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/>
          <p:nvPr/>
        </p:nvPicPr>
        <p:blipFill>
          <a:blip r:embed="rId2"/>
          <a:stretch>
            <a:fillRect/>
          </a:stretch>
        </p:blipFill>
        <p:spPr>
          <a:xfrm>
            <a:off x="7084793" y="2132260"/>
            <a:ext cx="4556222" cy="33426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rgbClr val="FF0000"/>
                </a:solidFill>
              </a:rPr>
              <a:t>Windows</a:t>
            </a:r>
            <a:r>
              <a:rPr lang="zh-CN" altLang="en-US">
                <a:solidFill>
                  <a:srgbClr val="FF0000"/>
                </a:solidFill>
              </a:rPr>
              <a:t>安装</a:t>
            </a:r>
            <a:r>
              <a:rPr lang="en-US" altLang="zh-CN">
                <a:solidFill>
                  <a:srgbClr val="FF0000"/>
                </a:solidFill>
              </a:rPr>
              <a:t>Kettle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/>
              <a:t>Kettle</a:t>
            </a:r>
            <a:r>
              <a:rPr lang="zh-CN" altLang="en-US"/>
              <a:t>快速入门</a:t>
            </a:r>
            <a:endParaRPr lang="en-US" altLang="zh-CN" dirty="0"/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/>
              <a:t>Transformation</a:t>
            </a:r>
            <a:r>
              <a:rPr lang="zh-CN" altLang="en-US"/>
              <a:t>开发</a:t>
            </a:r>
            <a:endParaRPr lang="en-US" altLang="zh-CN" dirty="0"/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保存并启动执行</a:t>
            </a:r>
            <a:r>
              <a:rPr kumimoji="1" lang="en-US" altLang="zh-CN"/>
              <a:t>Kettle</a:t>
            </a:r>
            <a:r>
              <a:rPr kumimoji="1" lang="zh-CN" altLang="en-US"/>
              <a:t>转换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097484"/>
            <a:ext cx="973219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执行成功后，可以看到以下界面。组件上都显示了绿色的对号，执行结果中可以看到：转换完成！日志，说明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的转换已经执行成功！！。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710880" y="2132260"/>
            <a:ext cx="5610225" cy="3342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6455177" y="2878432"/>
            <a:ext cx="5619750" cy="15100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确认执行结果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097484"/>
            <a:ext cx="9732194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是否已经帮助我们将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中的数据抽取并装载到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呢？我们需要到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中看一看，</a:t>
            </a:r>
            <a:r>
              <a:rPr lang="en-US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表中是否有数据呢。</a:t>
            </a:r>
            <a:endParaRPr lang="en-US" altLang="zh-CN">
              <a:solidFill>
                <a:prstClr val="black"/>
              </a:solidFill>
              <a:latin typeface="阿里巴巴普惠体" panose="00020600040101010101"/>
              <a:ea typeface="黑体" panose="02010609060101010101" pitchFamily="49" charset="-122"/>
            </a:endParaRPr>
          </a:p>
          <a:p>
            <a:endParaRPr lang="en-US" altLang="zh-CN" sz="1800">
              <a:solidFill>
                <a:prstClr val="black"/>
              </a:solidFill>
              <a:effectLst/>
              <a:latin typeface="Calibri" panose="020F0502020204030204"/>
              <a:ea typeface="黑体" panose="02010609060101010101" pitchFamily="49" charset="-122"/>
              <a:cs typeface="Times New Roman" panose="02020603050405020304" pitchFamily="18" charset="0"/>
            </a:endParaRPr>
          </a:p>
          <a:p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中双击</a:t>
            </a:r>
            <a:r>
              <a:rPr lang="en-US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表格，可以看到</a:t>
            </a:r>
            <a:r>
              <a:rPr lang="en-US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中的数据都已经抽取到了</a:t>
            </a:r>
            <a:r>
              <a:rPr lang="en-US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>
                <a:latin typeface="阿里巴巴普惠体" panose="00020600040101010101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>
              <a:latin typeface="阿里巴巴普惠体" panose="00020600040101010101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1"/>
          <a:stretch>
            <a:fillRect/>
          </a:stretch>
        </p:blipFill>
        <p:spPr>
          <a:xfrm>
            <a:off x="1114962" y="2633917"/>
            <a:ext cx="6780530" cy="24128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844952" y="5464489"/>
            <a:ext cx="93805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到这里，恭喜你，程序员小姐姐小花的问题你已经帮她解决了，晚上让她请你吃个饭吧</a:t>
            </a:r>
            <a:endParaRPr lang="zh-CN" altLang="en-US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0"/>
          </p:nvPr>
        </p:nvSpPr>
        <p:spPr>
          <a:xfrm>
            <a:off x="5054193" y="588146"/>
            <a:ext cx="5973761" cy="5681708"/>
          </a:xfrm>
        </p:spPr>
        <p:txBody>
          <a:bodyPr/>
          <a:lstStyle/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的介绍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Windows</a:t>
            </a:r>
            <a:r>
              <a:rPr lang="zh-CN" altLang="en-US">
                <a:solidFill>
                  <a:schemeClr val="tx1"/>
                </a:solidFill>
              </a:rPr>
              <a:t>安装</a:t>
            </a:r>
            <a:r>
              <a:rPr lang="en-US" altLang="zh-CN">
                <a:solidFill>
                  <a:schemeClr val="tx1"/>
                </a:solidFill>
              </a:rPr>
              <a:t>Kettle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Kettle</a:t>
            </a:r>
            <a:r>
              <a:rPr lang="zh-CN" altLang="en-US">
                <a:solidFill>
                  <a:schemeClr val="tx1"/>
                </a:solidFill>
              </a:rPr>
              <a:t>快速入门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/>
              <a:t>程序小姐姐的烦恼</a:t>
            </a:r>
            <a:endParaRPr lang="en-US" altLang="zh-CN" dirty="0"/>
          </a:p>
          <a:p>
            <a:r>
              <a:rPr lang="en-US" altLang="zh-CN">
                <a:solidFill>
                  <a:srgbClr val="FF0000"/>
                </a:solidFill>
              </a:rPr>
              <a:t>Transformation</a:t>
            </a:r>
            <a:r>
              <a:rPr lang="zh-CN" altLang="en-US">
                <a:solidFill>
                  <a:srgbClr val="FF0000"/>
                </a:solidFill>
              </a:rPr>
              <a:t>开发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/>
              <a:t>Job</a:t>
            </a:r>
            <a:r>
              <a:rPr lang="zh-CN" altLang="en-US"/>
              <a:t>开发</a:t>
            </a:r>
            <a:endParaRPr lang="en-US" altLang="zh-CN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38863" y="1181558"/>
            <a:ext cx="11031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在后续的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中，我们需要多次用到上面的数据库连接。那么是不是每一次都要创建数据库连接呢？这样就比较麻烦了。在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中，可以将一个数据库</a:t>
            </a:r>
            <a:r>
              <a:rPr lang="zh-CN" altLang="zh-CN" sz="1800" b="1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共享，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这样其他的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转换就都可以复用该数据库连接了。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71594" y="2005573"/>
            <a:ext cx="1114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在转换中，点击「主对象树」，点击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[DB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连接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]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右键新建数据库连接（如果连接已经存在，则无需创建）</a:t>
            </a:r>
            <a:endParaRPr lang="zh-CN" altLang="en-US"/>
          </a:p>
        </p:txBody>
      </p:sp>
      <p:pic>
        <p:nvPicPr>
          <p:cNvPr id="11" name="图片 10"/>
          <p:cNvPicPr/>
          <p:nvPr/>
        </p:nvPicPr>
        <p:blipFill>
          <a:blip r:embed="rId1"/>
          <a:stretch>
            <a:fillRect/>
          </a:stretch>
        </p:blipFill>
        <p:spPr>
          <a:xfrm>
            <a:off x="710879" y="2552589"/>
            <a:ext cx="6314609" cy="3974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4205" y="1287652"/>
            <a:ext cx="1114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右键单击需要的数据库连接，选择「共享」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710880" y="1879553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24205" y="1287652"/>
            <a:ext cx="111435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3.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发现刚刚选择的数据库连接已经变成黑体字，说明已经共享成功。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1958317"/>
            <a:ext cx="5623560" cy="335026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文本框 9"/>
          <p:cNvSpPr txBox="1"/>
          <p:nvPr/>
        </p:nvSpPr>
        <p:spPr>
          <a:xfrm>
            <a:off x="607978" y="5570348"/>
            <a:ext cx="10736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我们兴奋地发现，在新建的转换中，都可以看到该数据库连接了。这样就避免了每次我们都需要配置该数据库连接了。</a:t>
            </a:r>
            <a:endParaRPr lang="zh-CN" altLang="en-US"/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程序小姐姐的烦恼</a:t>
            </a:r>
            <a:r>
              <a:rPr kumimoji="1" lang="en-US" altLang="zh-CN"/>
              <a:t>-</a:t>
            </a:r>
            <a:r>
              <a:rPr kumimoji="1" lang="zh-CN" altLang="en-US"/>
              <a:t>共享数据库连接</a:t>
            </a:r>
            <a:endParaRPr kumimoji="1" lang="zh-CN" altLang="en-US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53001" y="1257354"/>
            <a:ext cx="107360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我们兴奋地发现，在新建的转换中，都可以看到该数据库连接了。这样就避免了每次我们都需要配置该数据库连接了。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710880" y="2250386"/>
            <a:ext cx="5623560" cy="33502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4391" y="1639036"/>
            <a:ext cx="64098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前面我们已经将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Excel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中数据抽取到了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</a:t>
            </a:r>
            <a:endParaRPr lang="zh-CN" altLang="en-US"/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012102" y="2381838"/>
            <a:ext cx="7289926" cy="2072467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844952" y="5100518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现在有了新需求，要将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数据库中的 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表中的数据抽取出来，装载到另外一张表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</a:t>
            </a:r>
            <a:endParaRPr lang="zh-CN" altLang="en-US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 核心对象的输入组件中，将「表输入」组件拖拽到中间的空白处。</a:t>
            </a:r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107876" y="2166923"/>
            <a:ext cx="6515142" cy="34009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.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从输出中将「 表输出」组件拖拽到中间空白处。</a:t>
            </a:r>
            <a:endParaRPr lang="zh-CN" altLang="en-US"/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089769" y="2250387"/>
            <a:ext cx="5558155" cy="331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marL="0" marR="0" indent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lang="en-US" altLang="zh-CN" sz="1800" dirty="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1293079" y="176889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要在</a:t>
            </a:r>
            <a:r>
              <a:rPr lang="en-US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windows</a:t>
            </a: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系统中使用</a:t>
            </a:r>
            <a:r>
              <a:rPr lang="en-US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Kettle</a:t>
            </a: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，必须先安装好</a:t>
            </a:r>
            <a:r>
              <a:rPr lang="en-US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JDK</a:t>
            </a:r>
            <a:r>
              <a:rPr lang="zh-CN" altLang="zh-CN">
                <a:latin typeface="微软雅黑 Light" panose="020B0502040204020203" pitchFamily="34" charset="-122"/>
                <a:ea typeface="阿里巴巴普惠体" panose="00020600040101010101"/>
                <a:cs typeface="Times New Roman" panose="02020603050405020304" pitchFamily="18" charset="0"/>
              </a:rPr>
              <a:t>。</a:t>
            </a:r>
            <a:endParaRPr lang="zh-CN" altLang="zh-CN">
              <a:latin typeface="微软雅黑 Light" panose="020B0502040204020203" pitchFamily="34" charset="-122"/>
              <a:ea typeface="阿里巴巴普惠体" panose="00020600040101010101"/>
              <a:cs typeface="Times New Roman" panose="02020603050405020304" pitchFamily="18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325" y="2316485"/>
            <a:ext cx="5143570" cy="3347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安装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键，并鼠标左键点击表输入组件，并拉动鼠标，移动到表输出组件，松开鼠标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65737" y="2660262"/>
            <a:ext cx="3903345" cy="163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构建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924390" y="1639037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3.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安装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Shift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键，并鼠标左键点击表输入组件，并拉动鼠标，移动到表输出组件，松开鼠标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65737" y="2660262"/>
            <a:ext cx="3903345" cy="16313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lang="zh-CN" altLang="zh-CN"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  <a:endParaRPr lang="zh-CN" altLang="zh-CN"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双击表输入组件，在弹出对话框中选择「获取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查询语句」。</a:t>
            </a:r>
            <a:endParaRPr lang="zh-CN" altLang="en-US"/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972137" y="3345051"/>
            <a:ext cx="4535805" cy="27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选择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表，点击确定。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570782" y="3231377"/>
            <a:ext cx="4596130" cy="29121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在弹出对话框中选择「否」。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527603" y="3364610"/>
            <a:ext cx="4682490" cy="28086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04523" y="2668508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点击「预览」按钮，查看是否能够从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MySQL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读取数据。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543641" y="3323787"/>
            <a:ext cx="4668520" cy="27997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22218" y="2657113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中可以查看到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735842" y="3419574"/>
            <a:ext cx="4718685" cy="23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2230429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配置表输入组件。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44952" y="1670790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接下来，需要指定，数据从哪个数据库中读取数据。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22218" y="2657113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中可以查看到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735842" y="3419574"/>
            <a:ext cx="4718685" cy="232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696645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lang="zh-CN" altLang="en-US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67897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双击表输出组件，在目标表输入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3887" y="2307995"/>
            <a:ext cx="6153863" cy="4458787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696645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lang="zh-CN" altLang="en-US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lang="zh-CN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67897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）点击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[SQL]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按钮，让</a:t>
            </a:r>
            <a:r>
              <a:rPr lang="en-US" altLang="zh-CN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en-US">
                <a:solidFill>
                  <a:prstClr val="black"/>
                </a:solidFill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中自动创建表结构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12340" y="2397946"/>
            <a:ext cx="6221418" cy="450516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/>
              <a:t>windows</a:t>
            </a:r>
            <a:r>
              <a:rPr kumimoji="1" lang="zh-CN" altLang="en-US"/>
              <a:t>安装</a:t>
            </a:r>
            <a:r>
              <a:rPr kumimoji="1" lang="en-US" altLang="zh-CN"/>
              <a:t>Kettle</a:t>
            </a:r>
            <a:endParaRPr kumimoji="1"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lnSpc>
                <a:spcPct val="150000"/>
              </a:lnSpc>
              <a:buClr>
                <a:srgbClr val="404040"/>
              </a:buClr>
              <a:buSzPct val="85000"/>
            </a:pPr>
            <a:r>
              <a:rPr lang="zh-CN" altLang="en-US"/>
              <a:t>安装</a:t>
            </a:r>
            <a:r>
              <a:rPr lang="en-US" altLang="zh-CN"/>
              <a:t>jdk</a:t>
            </a:r>
            <a:endParaRPr lang="zh-CN" altLang="zh-CN" dirty="0"/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844952" y="1884918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1. </a:t>
            </a:r>
            <a:r>
              <a:rPr lang="zh-CN" altLang="en-US"/>
              <a:t>找到资料</a:t>
            </a:r>
            <a:r>
              <a:rPr lang="en-US" altLang="zh-CN"/>
              <a:t>/</a:t>
            </a:r>
            <a:r>
              <a:rPr lang="zh-CN" altLang="en-US"/>
              <a:t>安装包中的</a:t>
            </a:r>
            <a:r>
              <a:rPr lang="en-US" altLang="zh-CN"/>
              <a:t>jdk</a:t>
            </a:r>
            <a:r>
              <a:rPr lang="zh-CN" altLang="en-US"/>
              <a:t>软件安装包，双击打开。</a:t>
            </a:r>
            <a:endParaRPr lang="zh-CN" altLang="en-US"/>
          </a:p>
        </p:txBody>
      </p:sp>
      <p:pic>
        <p:nvPicPr>
          <p:cNvPr id="24" name="图片 23"/>
          <p:cNvPicPr/>
          <p:nvPr/>
        </p:nvPicPr>
        <p:blipFill>
          <a:blip r:embed="rId1"/>
          <a:stretch>
            <a:fillRect/>
          </a:stretch>
        </p:blipFill>
        <p:spPr>
          <a:xfrm>
            <a:off x="2884455" y="2575610"/>
            <a:ext cx="857121" cy="794023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文本框 25"/>
          <p:cNvSpPr txBox="1"/>
          <p:nvPr/>
        </p:nvSpPr>
        <p:spPr>
          <a:xfrm>
            <a:off x="844952" y="3607035"/>
            <a:ext cx="60975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/>
              <a:t>2.</a:t>
            </a:r>
            <a:r>
              <a:rPr lang="zh-CN" altLang="zh-CN"/>
              <a:t>点击 「下一步」按钮</a:t>
            </a:r>
            <a:endParaRPr lang="zh-CN" altLang="en-US"/>
          </a:p>
        </p:txBody>
      </p:sp>
      <p:pic>
        <p:nvPicPr>
          <p:cNvPr id="27" name="图片 26"/>
          <p:cNvPicPr/>
          <p:nvPr/>
        </p:nvPicPr>
        <p:blipFill>
          <a:blip r:embed="rId2"/>
          <a:stretch>
            <a:fillRect/>
          </a:stretch>
        </p:blipFill>
        <p:spPr>
          <a:xfrm>
            <a:off x="2169386" y="4306975"/>
            <a:ext cx="3448685" cy="187198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6" name="图片 191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3588" cy="977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图片 19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451225" cy="1868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图片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9663" cy="2782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图片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41725" cy="277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图片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89350" cy="2003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33788" cy="1971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图片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625850" cy="183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图片 7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3340100" cy="25447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可以看到，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自动为我们生成了创建表的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SQL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语句。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13576" y="2954588"/>
            <a:ext cx="4748530" cy="2524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6598520" y="2834104"/>
            <a:ext cx="4770755" cy="2912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4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我们可以到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中看到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已经创建，但表中没有任何数据。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1243534" y="2796188"/>
            <a:ext cx="5612765" cy="235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lang="zh-CN" altLang="en-US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404274" y="2559019"/>
            <a:ext cx="561721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配置</a:t>
            </a:r>
            <a:r>
              <a:rPr kumimoji="0" lang="en-US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Kettle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数据流图中的组件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2. 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配置表输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出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组件。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113576" y="2028614"/>
            <a:ext cx="80937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5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）</a:t>
            </a:r>
            <a:r>
              <a: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微软雅黑 Light" panose="020B0502040204020203" pitchFamily="34" charset="-122"/>
                <a:cs typeface="Times New Roman" panose="02020603050405020304" pitchFamily="18" charset="0"/>
              </a:rPr>
              <a:t>点击「确定」按钮保存。</a:t>
            </a: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404274" y="2559019"/>
            <a:ext cx="561721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  <a:defRPr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点击保存按钮保存该转换。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1"/>
          <a:stretch>
            <a:fillRect/>
          </a:stretch>
        </p:blipFill>
        <p:spPr>
          <a:xfrm>
            <a:off x="1349655" y="2135604"/>
            <a:ext cx="5690235" cy="36112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点击播放按钮执行，如果看到每个组件上都打上了绿色的对号，说明转换已经执行成功。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1169220" y="2268656"/>
            <a:ext cx="5688965" cy="338899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表输入组件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四、</a:t>
            </a:r>
            <a:r>
              <a:rPr kumimoji="0" lang="zh-CN" altLang="zh-CN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保存并启动执行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97405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altLang="zh-CN">
                <a:solidFill>
                  <a:prstClr val="black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3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、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再打开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DataGrip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，刷新下表格，可以看到数据已经加载到</a:t>
            </a:r>
            <a:r>
              <a:rPr lang="en-US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ea typeface="微软雅黑 Light" panose="020B0502040204020203" pitchFamily="34" charset="-122"/>
                <a:cs typeface="Times New Roman" panose="02020603050405020304" pitchFamily="18" charset="0"/>
              </a:rPr>
              <a:t>中来了</a:t>
            </a: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1149208" y="2369162"/>
            <a:ext cx="5692775" cy="126428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8002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一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组件介绍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插入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/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更新组件能够将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抽取的数据，与某个表的数据进行对比，如果数据存在就更新，不存在就插入。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1"/>
          <a:stretch>
            <a:fillRect/>
          </a:stretch>
        </p:blipFill>
        <p:spPr>
          <a:xfrm>
            <a:off x="2816379" y="2646908"/>
            <a:ext cx="1054735" cy="109410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二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需求</a:t>
            </a:r>
            <a:endParaRPr lang="zh-CN" altLang="zh-CN" sz="1800" b="1">
              <a:effectLst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修改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中的张三这一行数据，修改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22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1"/>
          <a:stretch>
            <a:fillRect/>
          </a:stretch>
        </p:blipFill>
        <p:spPr>
          <a:xfrm>
            <a:off x="844952" y="2113600"/>
            <a:ext cx="5687695" cy="137477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1" name="文本框 10"/>
          <p:cNvSpPr txBox="1"/>
          <p:nvPr/>
        </p:nvSpPr>
        <p:spPr>
          <a:xfrm>
            <a:off x="844951" y="3853180"/>
            <a:ext cx="821756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同时，我们想要使用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 t_user1 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中的张三这一行数据的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age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也修改为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22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2"/>
          <a:stretch>
            <a:fillRect/>
          </a:stretch>
        </p:blipFill>
        <p:spPr>
          <a:xfrm>
            <a:off x="844951" y="4416263"/>
            <a:ext cx="5693410" cy="174371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4420" y="334724"/>
            <a:ext cx="10135171" cy="534409"/>
          </a:xfrm>
        </p:spPr>
        <p:txBody>
          <a:bodyPr/>
          <a:lstStyle/>
          <a:p>
            <a:pPr marL="457200" lvl="1">
              <a:spcBef>
                <a:spcPts val="1200"/>
              </a:spcBef>
              <a:spcAft>
                <a:spcPts val="1200"/>
              </a:spcAft>
              <a:buSzPts val="1600"/>
              <a:tabLst>
                <a:tab pos="266700" algn="l"/>
              </a:tabLst>
            </a:pP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Transformation</a:t>
            </a:r>
            <a:r>
              <a:rPr lang="zh-CN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（转换）开发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-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插入</a:t>
            </a:r>
            <a:r>
              <a:rPr lang="en-US" altLang="zh-CN" sz="2400">
                <a:latin typeface="微软雅黑" panose="020B0503020204020204" pitchFamily="34" charset="-122"/>
                <a:ea typeface="宋体" panose="02010600030101010101" pitchFamily="2" charset="-122"/>
              </a:rPr>
              <a:t>/</a:t>
            </a:r>
            <a:r>
              <a:rPr lang="zh-CN" altLang="en-US" sz="2400">
                <a:latin typeface="微软雅黑" panose="020B0503020204020204" pitchFamily="34" charset="-122"/>
                <a:ea typeface="宋体" panose="02010600030101010101" pitchFamily="2" charset="-122"/>
              </a:rPr>
              <a:t>更新组件</a:t>
            </a:r>
            <a:endParaRPr lang="zh-CN" altLang="en-US" sz="2400">
              <a:latin typeface="微软雅黑" panose="020B0503020204020204" pitchFamily="34" charset="-122"/>
              <a:ea typeface="宋体" panose="02010600030101010101" pitchFamily="2" charset="-122"/>
            </a:endParaRPr>
          </a:p>
        </p:txBody>
      </p:sp>
      <p:sp>
        <p:nvSpPr>
          <p:cNvPr id="6" name="三角形 5"/>
          <p:cNvSpPr/>
          <p:nvPr/>
        </p:nvSpPr>
        <p:spPr>
          <a:xfrm rot="2651319">
            <a:off x="851567" y="3515631"/>
            <a:ext cx="145648" cy="78105"/>
          </a:xfrm>
          <a:prstGeom prst="triangle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黑体" panose="02010609060101010101" pitchFamily="49" charset="-122"/>
              <a:cs typeface="+mn-cs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-624773" y="1111151"/>
            <a:ext cx="10736014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3">
              <a:spcBef>
                <a:spcPts val="600"/>
              </a:spcBef>
              <a:spcAft>
                <a:spcPts val="600"/>
              </a:spcAft>
              <a:buSzPts val="1400"/>
            </a:pPr>
            <a:r>
              <a: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三</a:t>
            </a:r>
            <a:r>
              <a:rPr kumimoji="0" lang="zh-CN" altLang="en-US" sz="18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、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测试之前开发的</a:t>
            </a:r>
            <a:r>
              <a:rPr lang="en-US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t_user_to_t_user1</a:t>
            </a:r>
            <a:r>
              <a:rPr lang="zh-CN" altLang="zh-CN" sz="1800" b="1">
                <a:effectLst/>
                <a:latin typeface="微软雅黑" panose="020B0503020204020204" pitchFamily="34" charset="-122"/>
                <a:ea typeface="宋体" panose="02010600030101010101" pitchFamily="2" charset="-122"/>
                <a:cs typeface="宋体" panose="02010600030101010101" pitchFamily="2" charset="-122"/>
              </a:rPr>
              <a:t>转换</a:t>
            </a: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1371600" marR="0" lvl="3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ClrTx/>
              <a:buSzPts val="1400"/>
              <a:buFontTx/>
              <a:buNone/>
              <a:defRPr/>
            </a:pPr>
            <a:endParaRPr kumimoji="0" lang="zh-CN" altLang="zh-CN" sz="1800" b="1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44952" y="1569882"/>
            <a:ext cx="10671056" cy="12695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我们是否能够使用 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t_user_to_t_user1.ktr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转换来进行数据的同步呢？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直接执行转换，我们发现，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Kettle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又将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表中的数据新增到了</a:t>
            </a:r>
            <a:r>
              <a:rPr lang="en-US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t_user1</a:t>
            </a: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表中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zh-CN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  <p:pic>
        <p:nvPicPr>
          <p:cNvPr id="13" name="图片 12"/>
          <p:cNvPicPr/>
          <p:nvPr/>
        </p:nvPicPr>
        <p:blipFill>
          <a:blip r:embed="rId1"/>
          <a:stretch>
            <a:fillRect/>
          </a:stretch>
        </p:blipFill>
        <p:spPr>
          <a:xfrm>
            <a:off x="924391" y="2800988"/>
            <a:ext cx="5687060" cy="2297430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14" name="文本框 13"/>
          <p:cNvSpPr txBox="1"/>
          <p:nvPr/>
        </p:nvSpPr>
        <p:spPr>
          <a:xfrm>
            <a:off x="924391" y="5480577"/>
            <a:ext cx="93171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zh-CN" altLang="zh-CN" sz="1800">
                <a:effectLst/>
                <a:latin typeface="微软雅黑 Light" panose="020B0502040204020203" pitchFamily="34" charset="-122"/>
                <a:ea typeface="微软雅黑 Light" panose="020B0502040204020203" pitchFamily="34" charset="-122"/>
                <a:cs typeface="Times New Roman" panose="02020603050405020304" pitchFamily="18" charset="0"/>
              </a:rPr>
              <a:t>说明，表输入组件根本无法同步数据，只是将抽取到的数据，装载到指定的表中。</a:t>
            </a:r>
            <a:endParaRPr lang="zh-CN" altLang="zh-CN" sz="1800">
              <a:effectLst/>
              <a:latin typeface="微软雅黑 Light" panose="020B0502040204020203" pitchFamily="34" charset="-122"/>
              <a:ea typeface="微软雅黑 Light" panose="020B0502040204020203" pitchFamily="34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封面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目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学习目标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章节页版式（一级+二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章节页版式（一级标题）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结束页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1_正文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自定义 1">
      <a:majorFont>
        <a:latin typeface="Calibri"/>
        <a:ea typeface="黑体"/>
        <a:cs typeface=""/>
      </a:majorFont>
      <a:minorFont>
        <a:latin typeface="Calibri"/>
        <a:ea typeface="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0000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tailEnd type="triangle"/>
        </a:ln>
      </a:spPr>
      <a:bodyPr/>
      <a:lstStyle/>
      <a:style>
        <a:lnRef idx="1">
          <a:schemeClr val="dk1"/>
        </a:lnRef>
        <a:fillRef idx="0">
          <a:schemeClr val="dk1"/>
        </a:fillRef>
        <a:effectRef idx="0">
          <a:schemeClr val="dk1"/>
        </a:effectRef>
        <a:fontRef idx="minor">
          <a:schemeClr val="tx1"/>
        </a:fontRef>
      </a:style>
    </a:lnDef>
    <a:txDef>
      <a:spPr>
        <a:noFill/>
      </a:spPr>
      <a:bodyPr>
        <a:spAutoFit/>
      </a:bodyPr>
      <a:lstStyle>
        <a:defPPr fontAlgn="auto">
          <a:spcBef>
            <a:spcPts val="0"/>
          </a:spcBef>
          <a:spcAft>
            <a:spcPts val="0"/>
          </a:spcAft>
          <a:defRPr sz="1050" dirty="0">
            <a:solidFill>
              <a:schemeClr val="tx1">
                <a:lumMod val="65000"/>
                <a:lumOff val="35000"/>
              </a:schemeClr>
            </a:solidFill>
            <a:latin typeface="+mn-lt"/>
            <a:ea typeface="+mn-ea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14456</Words>
  <Application>WPS 演示</Application>
  <PresentationFormat>宽屏</PresentationFormat>
  <Paragraphs>1279</Paragraphs>
  <Slides>153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21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153</vt:i4>
      </vt:variant>
    </vt:vector>
  </HeadingPairs>
  <TitlesOfParts>
    <vt:vector size="182" baseType="lpstr">
      <vt:lpstr>Arial</vt:lpstr>
      <vt:lpstr>宋体</vt:lpstr>
      <vt:lpstr>Wingdings</vt:lpstr>
      <vt:lpstr>Calibri</vt:lpstr>
      <vt:lpstr>黑体</vt:lpstr>
      <vt:lpstr>Alibaba PuHuiTi B</vt:lpstr>
      <vt:lpstr>Alibaba PuHuiTi R</vt:lpstr>
      <vt:lpstr>Segoe UI</vt:lpstr>
      <vt:lpstr>微软雅黑</vt:lpstr>
      <vt:lpstr>Verdana</vt:lpstr>
      <vt:lpstr>阿里巴巴普惠体</vt:lpstr>
      <vt:lpstr>Alibaba PuHuiTi M</vt:lpstr>
      <vt:lpstr>Segoe UI Light</vt:lpstr>
      <vt:lpstr>微软雅黑 Light</vt:lpstr>
      <vt:lpstr>Times New Roman</vt:lpstr>
      <vt:lpstr>阿里巴巴普惠体</vt:lpstr>
      <vt:lpstr>Segoe Print</vt:lpstr>
      <vt:lpstr>Arial Unicode MS</vt:lpstr>
      <vt:lpstr>等线</vt:lpstr>
      <vt:lpstr>Calibri</vt:lpstr>
      <vt:lpstr>Sitka Heading</vt:lpstr>
      <vt:lpstr>封面2</vt:lpstr>
      <vt:lpstr>目录</vt:lpstr>
      <vt:lpstr>学习目标</vt:lpstr>
      <vt:lpstr>章节页版式（一级+二级标题）</vt:lpstr>
      <vt:lpstr>章节页版式（一级标题）</vt:lpstr>
      <vt:lpstr>正文设计方案</vt:lpstr>
      <vt:lpstr>5_结束页设计方案</vt:lpstr>
      <vt:lpstr>1_正文设计方案</vt:lpstr>
      <vt:lpstr>可视化ETL平台—Kettle</vt:lpstr>
      <vt:lpstr>PowerPoint 演示文稿</vt:lpstr>
      <vt:lpstr>Kettle介绍</vt:lpstr>
      <vt:lpstr>Kettle介绍</vt:lpstr>
      <vt:lpstr>Kettle介绍</vt:lpstr>
      <vt:lpstr>Kettle介绍</vt:lpstr>
      <vt:lpstr>PowerPoint 演示文稿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windows安装Kettle</vt:lpstr>
      <vt:lpstr>PowerPoint 演示文稿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Kettle快速入门</vt:lpstr>
      <vt:lpstr>PowerPoint 演示文稿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程序小姐姐的烦恼-配置Kettle数据流图中的组件</vt:lpstr>
      <vt:lpstr>程序小姐姐的烦恼-保存并启动执行Kettle转换</vt:lpstr>
      <vt:lpstr>程序小姐姐的烦恼-保存并启动执行Kettle转换</vt:lpstr>
      <vt:lpstr>程序小姐姐的烦恼-保存并启动执行Kettle转换</vt:lpstr>
      <vt:lpstr>程序小姐姐的烦恼-确认执行结果</vt:lpstr>
      <vt:lpstr>PowerPoint 演示文稿</vt:lpstr>
      <vt:lpstr>程序小姐姐的烦恼-共享数据库连接</vt:lpstr>
      <vt:lpstr>程序小姐姐的烦恼-共享数据库连接</vt:lpstr>
      <vt:lpstr>程序小姐姐的烦恼-共享数据库连接</vt:lpstr>
      <vt:lpstr>程序小姐姐的烦恼-共享数据库连接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Transformation（转换）开发-表输入组件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Transformation（转换）开发-插入/更新组件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Transformation（转换）开发-switch/case组件</vt:lpstr>
      <vt:lpstr>Transformation（转换）开发-SQL脚本组件</vt:lpstr>
      <vt:lpstr>Transformation（转换）开发-SQL脚本组件</vt:lpstr>
      <vt:lpstr>Transformation（转换）开发-SQL脚本组件</vt:lpstr>
      <vt:lpstr>Transformation（转换）开发-SQL脚本组件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PowerPoint 演示文稿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  <vt:lpstr>Transformation（转换）开发-设置转换参数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8802</dc:creator>
  <cp:lastModifiedBy>syz</cp:lastModifiedBy>
  <cp:revision>551</cp:revision>
  <dcterms:created xsi:type="dcterms:W3CDTF">2020-03-31T02:23:00Z</dcterms:created>
  <dcterms:modified xsi:type="dcterms:W3CDTF">2021-06-09T01:30:21Z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463416A27FB94AC48D77EE8D81E3C6D4</vt:lpwstr>
  </property>
  <property fmtid="{D5CDD505-2E9C-101B-9397-08002B2CF9AE}" pid="3" name="KSOProductBuildVer">
    <vt:lpwstr>2052-11.1.0.10495</vt:lpwstr>
  </property>
</Properties>
</file>